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65" r:id="rId4"/>
    <p:sldId id="266" r:id="rId5"/>
    <p:sldId id="259" r:id="rId6"/>
    <p:sldId id="260" r:id="rId7"/>
    <p:sldId id="262" r:id="rId8"/>
    <p:sldId id="261" r:id="rId9"/>
    <p:sldId id="258" r:id="rId10"/>
    <p:sldId id="263" r:id="rId11"/>
    <p:sldId id="264"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7" autoAdjust="0"/>
    <p:restoredTop sz="94624" autoAdjust="0"/>
  </p:normalViewPr>
  <p:slideViewPr>
    <p:cSldViewPr>
      <p:cViewPr varScale="1">
        <p:scale>
          <a:sx n="57" d="100"/>
          <a:sy n="57" d="100"/>
        </p:scale>
        <p:origin x="-978"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253E78-8FA1-442D-9903-F79428E6B723}" type="datetimeFigureOut">
              <a:rPr lang="en-US" smtClean="0"/>
              <a:pPr/>
              <a:t>4/13/2011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EA985B-409B-45F0-81F8-3D39893B225E}" type="slidenum">
              <a:rPr lang="en-US" smtClean="0"/>
              <a:pPr/>
              <a:t>‹#›</a:t>
            </a:fld>
            <a:endParaRPr lang="en-US"/>
          </a:p>
        </p:txBody>
      </p:sp>
    </p:spTree>
    <p:extLst>
      <p:ext uri="{BB962C8B-B14F-4D97-AF65-F5344CB8AC3E}">
        <p14:creationId xmlns:p14="http://schemas.microsoft.com/office/powerpoint/2010/main" xmlns="" val="401108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2</a:t>
            </a:fld>
            <a:endParaRPr lang="en-US"/>
          </a:p>
        </p:txBody>
      </p:sp>
    </p:spTree>
    <p:extLst>
      <p:ext uri="{BB962C8B-B14F-4D97-AF65-F5344CB8AC3E}">
        <p14:creationId xmlns:p14="http://schemas.microsoft.com/office/powerpoint/2010/main" xmlns="" val="1700076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EA985B-409B-45F0-81F8-3D39893B225E}"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AA9232-0E8D-4BB4-A6D5-CE90D394EF91}" type="datetime1">
              <a:rPr lang="en-US" smtClean="0"/>
              <a:pPr/>
              <a:t>4/13/2011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245281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BF37AF-D6DE-4755-9A3C-5228619CD4BC}" type="datetime1">
              <a:rPr lang="en-US" smtClean="0"/>
              <a:pPr/>
              <a:t>4/13/2011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1265278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47304F-78D4-485A-B3BD-66A029C3837C}" type="datetime1">
              <a:rPr lang="en-US" smtClean="0"/>
              <a:pPr/>
              <a:t>4/13/2011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13573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423C22-F8AF-416B-A72D-3000806ADC4F}" type="datetime1">
              <a:rPr lang="en-US" smtClean="0"/>
              <a:pPr/>
              <a:t>4/13/2011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3336487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0A104D-38DC-436D-A4D8-E313DCD6A023}" type="datetime1">
              <a:rPr lang="en-US" smtClean="0"/>
              <a:pPr/>
              <a:t>4/13/2011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1668634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3D1142-A115-471C-8FCD-E5809549976F}" type="datetime1">
              <a:rPr lang="en-US" smtClean="0"/>
              <a:pPr/>
              <a:t>4/13/2011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1389958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CEE17-52DF-4640-95BB-9BD275C3CF59}" type="datetime1">
              <a:rPr lang="en-US" smtClean="0"/>
              <a:pPr/>
              <a:t>4/13/2011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182234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F7962D-25D7-4757-AA45-BF7290E28F74}" type="datetime1">
              <a:rPr lang="en-US" smtClean="0"/>
              <a:pPr/>
              <a:t>4/13/2011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3897986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279381-7CD0-4E85-9834-D4599CBB019F}" type="datetime1">
              <a:rPr lang="en-US" smtClean="0"/>
              <a:pPr/>
              <a:t>4/13/2011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224677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AA30AB-E8F9-4DD4-8844-216A0E109710}" type="datetime1">
              <a:rPr lang="en-US" smtClean="0"/>
              <a:pPr/>
              <a:t>4/13/2011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3571636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502FB3-E968-4DDC-9F9B-48E183F95F5C}" type="datetime1">
              <a:rPr lang="en-US" smtClean="0"/>
              <a:pPr/>
              <a:t>4/13/2011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3925904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2859C-1F80-4B18-ABB3-428A0FD9E1D2}" type="datetime1">
              <a:rPr lang="en-US" smtClean="0"/>
              <a:pPr/>
              <a:t>4/13/2011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8E58B-94DC-4CDE-B2D2-170966AA79D6}" type="slidenum">
              <a:rPr lang="en-US" smtClean="0"/>
              <a:pPr/>
              <a:t>‹#›</a:t>
            </a:fld>
            <a:endParaRPr lang="en-US"/>
          </a:p>
        </p:txBody>
      </p:sp>
    </p:spTree>
    <p:extLst>
      <p:ext uri="{BB962C8B-B14F-4D97-AF65-F5344CB8AC3E}">
        <p14:creationId xmlns:p14="http://schemas.microsoft.com/office/powerpoint/2010/main" xmlns="" val="23926468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7.jpeg"/><Relationship Id="rId4" Type="http://schemas.openxmlformats.org/officeDocument/2006/relationships/package" Target="../embeddings/Microsoft_Office_Excel_Worksheet1.xlsx"/></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2762250"/>
          </a:xfrm>
        </p:spPr>
        <p:txBody>
          <a:bodyPr>
            <a:noAutofit/>
          </a:bodyPr>
          <a:lstStyle/>
          <a:p>
            <a:r>
              <a:rPr lang="en-US" sz="5400" dirty="0" smtClean="0">
                <a:latin typeface="AR BONNIE" pitchFamily="2" charset="0"/>
              </a:rPr>
              <a:t>MBAA Meeting</a:t>
            </a:r>
            <a:br>
              <a:rPr lang="en-US" sz="5400" dirty="0" smtClean="0">
                <a:latin typeface="AR BONNIE" pitchFamily="2" charset="0"/>
              </a:rPr>
            </a:br>
            <a:r>
              <a:rPr lang="en-US" sz="5400" dirty="0" smtClean="0">
                <a:latin typeface="AR BONNIE" pitchFamily="2" charset="0"/>
              </a:rPr>
              <a:t>April 13</a:t>
            </a:r>
            <a:r>
              <a:rPr lang="en-US" sz="5400" baseline="30000" dirty="0" smtClean="0">
                <a:latin typeface="AR BONNIE" pitchFamily="2" charset="0"/>
              </a:rPr>
              <a:t>th</a:t>
            </a:r>
            <a:r>
              <a:rPr lang="en-US" sz="5400" dirty="0" smtClean="0">
                <a:latin typeface="AR BONNIE" pitchFamily="2" charset="0"/>
              </a:rPr>
              <a:t>, 2011</a:t>
            </a:r>
            <a:br>
              <a:rPr lang="en-US" sz="5400" dirty="0" smtClean="0">
                <a:latin typeface="AR BONNIE" pitchFamily="2" charset="0"/>
              </a:rPr>
            </a:br>
            <a:r>
              <a:rPr lang="en-US" sz="5400" dirty="0" smtClean="0">
                <a:latin typeface="AR BONNIE" pitchFamily="2" charset="0"/>
              </a:rPr>
              <a:t>at</a:t>
            </a:r>
            <a:r>
              <a:rPr lang="en-US" sz="5400" dirty="0" smtClean="0">
                <a:latin typeface="Engravers MT" pitchFamily="18" charset="0"/>
              </a:rPr>
              <a:t/>
            </a:r>
            <a:br>
              <a:rPr lang="en-US" sz="5400" dirty="0" smtClean="0">
                <a:latin typeface="Engravers MT" pitchFamily="18" charset="0"/>
              </a:rPr>
            </a:br>
            <a:endParaRPr lang="en-US" sz="5400" dirty="0">
              <a:latin typeface="Engravers MT" pitchFamily="18" charset="0"/>
            </a:endParaRPr>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888236" y="3581400"/>
            <a:ext cx="5367528" cy="2051304"/>
          </a:xfrm>
          <a:prstGeom prst="rect">
            <a:avLst/>
          </a:prstGeom>
        </p:spPr>
      </p:pic>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3957409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AR BONNIE" pitchFamily="2" charset="0"/>
              </a:rPr>
              <a:t>Wynkoop History</a:t>
            </a:r>
            <a:endParaRPr lang="en-US" sz="5400" b="1" dirty="0">
              <a:latin typeface="AR BONNIE" pitchFamily="2" charset="0"/>
            </a:endParaRPr>
          </a:p>
        </p:txBody>
      </p:sp>
      <p:sp>
        <p:nvSpPr>
          <p:cNvPr id="3" name="Content Placeholder 2"/>
          <p:cNvSpPr>
            <a:spLocks noGrp="1"/>
          </p:cNvSpPr>
          <p:nvPr>
            <p:ph idx="1"/>
          </p:nvPr>
        </p:nvSpPr>
        <p:spPr>
          <a:xfrm>
            <a:off x="1143000" y="4419600"/>
            <a:ext cx="7010400" cy="1905000"/>
          </a:xfrm>
        </p:spPr>
        <p:txBody>
          <a:bodyPr>
            <a:normAutofit/>
          </a:bodyPr>
          <a:lstStyle/>
          <a:p>
            <a:pPr marL="0" indent="0" algn="ctr">
              <a:buNone/>
            </a:pPr>
            <a:r>
              <a:rPr lang="en-US" sz="2000" dirty="0" smtClean="0">
                <a:latin typeface="AR JULIAN" pitchFamily="2" charset="0"/>
              </a:rPr>
              <a:t>Company Founded in 1988</a:t>
            </a:r>
          </a:p>
          <a:p>
            <a:pPr marL="0" indent="0" algn="ctr">
              <a:buNone/>
            </a:pPr>
            <a:r>
              <a:rPr lang="en-US" sz="2000" dirty="0" smtClean="0">
                <a:latin typeface="AR JULIAN" pitchFamily="2" charset="0"/>
              </a:rPr>
              <a:t>Colorado’s First Brewpub</a:t>
            </a:r>
          </a:p>
          <a:p>
            <a:pPr marL="0" indent="0" algn="ctr">
              <a:buNone/>
            </a:pPr>
            <a:r>
              <a:rPr lang="en-US" sz="2000" dirty="0" smtClean="0">
                <a:latin typeface="AR JULIAN" pitchFamily="2" charset="0"/>
              </a:rPr>
              <a:t>Helped Establish LODO neighborhood</a:t>
            </a:r>
          </a:p>
          <a:p>
            <a:pPr marL="0" indent="0" algn="ctr">
              <a:buNone/>
            </a:pPr>
            <a:r>
              <a:rPr lang="en-US" sz="2000" dirty="0" smtClean="0">
                <a:latin typeface="AR JULIAN" pitchFamily="2" charset="0"/>
              </a:rPr>
              <a:t>WIN-</a:t>
            </a:r>
            <a:r>
              <a:rPr lang="en-US" sz="2000" dirty="0" err="1" smtClean="0">
                <a:latin typeface="AR JULIAN" pitchFamily="2" charset="0"/>
              </a:rPr>
              <a:t>koop</a:t>
            </a:r>
            <a:r>
              <a:rPr lang="en-US" sz="2000" dirty="0" smtClean="0">
                <a:latin typeface="AR JULIAN" pitchFamily="2" charset="0"/>
              </a:rPr>
              <a:t> or WHINE-</a:t>
            </a:r>
            <a:r>
              <a:rPr lang="en-US" sz="2000" dirty="0" err="1" smtClean="0">
                <a:latin typeface="AR JULIAN" pitchFamily="2" charset="0"/>
              </a:rPr>
              <a:t>koop</a:t>
            </a:r>
            <a:r>
              <a:rPr lang="en-US" sz="2000" dirty="0" smtClean="0">
                <a:latin typeface="AR JULIAN" pitchFamily="2" charset="0"/>
              </a:rPr>
              <a:t>?</a:t>
            </a:r>
          </a:p>
          <a:p>
            <a:pPr marL="0" indent="0" algn="ctr">
              <a:buNone/>
            </a:pPr>
            <a:r>
              <a:rPr lang="en-US" sz="2000" dirty="0" smtClean="0">
                <a:latin typeface="AR JULIAN" pitchFamily="2" charset="0"/>
              </a:rPr>
              <a:t> One of Largest American Brewpubs</a:t>
            </a:r>
            <a:endParaRPr lang="en-US" sz="2000" dirty="0" smtClean="0">
              <a:effectLst/>
              <a:latin typeface="AR JULIAN" pitchFamily="2" charset="0"/>
            </a:endParaRPr>
          </a:p>
        </p:txBody>
      </p:sp>
      <p:sp>
        <p:nvSpPr>
          <p:cNvPr id="4" name="AutoShape 2" descr="data:image/jpg;base64,/9j/4AAQSkZJRgABAQAAAQABAAD/2wCEAAkGBhMSERUUExIWFRUWFxoaGBgWGBsaGhgYGh0XFxwaGhsbHSYeHRwkGhcXHy8gIycpLCwsGB4xNTAqNSYrLCkBCQoKDQwMDQwNDSkYFBgpKSkpKSkpKSkpKSkpKSkpKSkpKSkpKSkpKSkpKSkpKSkpKSkpKSkpKSkpKSkpKSkpKf/AABEIALcBEwMBIgACEQEDEQH/xAAcAAABBQEBAQAAAAAAAAAAAAAFAAIDBAYBBwj/xABOEAABAgQDAwYKBQkGBgMBAAABAhEAAwQhBRIxBkFREyJhcYGRBzJCU5KhscHR4hQjUnLwFhczVGKC0uHxFSQ0Q0TCY4OToqOyc5TTNf/EABUBAQEAAAAAAAAAAAAAAAAAAAAB/8QAFBEBAAAAAAAAAAAAAAAAAAAAAP/aAAwDAQACEQMRAD8AzuCYRSLkJUuSgrJU5/eV7mgknAqJj/dpdoxuF7UhEoIyKLPcA7yT74up2wRvQvuMAem4FRnSnREB2cpX/QpgfT7bS0qByKYblAse4QSxLbWWkhOUJLAuATYje72gENmqXzCYlGzNJryCIg/KCSpKFDNz1ZQAPK90JO0Ekr5NKiV6XSWcbn7ICaq2VpcjpkpF7nf2RPhOyVGpJzSQed17hFFG1Evk8yyyQopYA6gQcwOuQuWFIVzVKs+Z9w9sBOnY3D/1ZPcfjDxsXQM/0VPcdO+LqJlyPjD0zN5PrMBVRsXh/wCqp14GHr2EoG/wyPX8YIInC1xfpLw4VI3KD9Z+EAH/ACHoP1ZHr+McOxmH/qyfX8YMpqL6jvhJq3e/sgBqdi8O/VkdgML8h8PP+mAP3TBZM3R+HQYjCmV7+iAEq2GoR/pUd1/bHU7C0O+mR3H4wVKwxbcd4/Bh/Khtd3CACzdhqBrUyPWPfDcJ2Ao1BSjTJIzKboALe14KzagAXcW/GkT0m1VOiUJKllKgCDzDqSVOCN14Cj+QWHt/hUPHE7B0H6rL7oLScfpHYznOviKHfaI14xJNxMBD9PvEBFRbD4WzKopZPG8Xk7CYQQ/0JHVeKycUlM/KpEP/ALSls/KJ74CdewWED/RI9cVqrZPBZfjUSdHYX98KpxhCUqOcKtoC59UZWsr87rKiehtODQE21OH4OmmXyNCOULpBUFAJJDguD1t1R47V0KWOVLEB34+7hHsmFShPl1MpZ8aQ6dxChcM+9x7Y8/8AybUVHOrKQ7sHsHeAz+HU0tQcpBYgnqPNPcSIOysIkul5YPOD98D8JoEhClLKgk5wkAc4hN39UaAU3OSEmxDg9WoaA2w2Iof1ZMcmbEUH6ugReqaxKEgleUdLB4qqxaV55PpJ+MBF+RdB+rIP464YdiqB/wDDoEWBiKPtp70/GOGtT9od6YDyOsp0CYoZUsCQLDTd6o7Cr1DlF6eMeEKAfhmESlBJWWBe7gXBNtOEEF4BTNzZjnhmSfdEeESsyUJaxze0xal01go68QAN7QFcbOyuKvV8Iu12ASpis3LNzQNx0DcI7k/BiQKgOysLlJ5McoUpll+cUjMT1xLMwtJJKawl7sFAkDqBgfiarJcd/bCwtYcsBpAXpWyyZkvIlRUy8x43DPrGgwXClU8kSwlw6jch7nrMRbPrZSuoe2N9WzKZCM6UoUQxCOPKEKZv2EpUnozQGcUtRHilzaxh8lam8odZ/lGnkSaQrCOYAmYwUSOcAkKIUX0OYgHikCOTaeQ5MpMpXPZlqAYZlZz4wsBkykbi9y8AAE0uLqPb/KGmafsmNHKp6fMq0sygl5ayp1KUxJCg7luDDQcYpUQkrmzGSCkIdII8p0AskrHFTAq0gBiJhe4MMUsnyVeqNYKKmzFISgsnMGJN3XvzgK0Ay264rSqGQp8zIL5Wci4+szNmVqgEamAzy55tzSbcBHVTr6HThGn/ALNplFHkAyysjMdCzXJsQSOw9EDJtEkTZIUkSwt8yQo2Yszq0ewdyN8AHzs+vcY4ZhYMkhv2TGikYakhOaSpBUWWM5+qDOFkG4Bv432ekRfVg8lImKeybpdRAAHNOYgE+MFd0BjlTMw0Om8EQFneDifVkzkKlBKnYLLGxIuMhIu++PS14VLuQosE6k6E5SnMNQGUxdtHiKupkSwWKnzZWO4i5v1FPrgPPabwU1csKKeQzEMOcWbe9hDR4O65lJUJTEHxFAMdx/SR6LIxJgBwiyipeA8nneD2vyJSJZJGZ2mpGv8AzYS9gsRMtI5JSVJcfpAQR1gqj11MyJ0z+MB4dO2ZrZKJqly5mUIuq7AuP2YDS69aJawVkKdOUOb6v5Ee4bbMaCp/+M+0R4FUJ5wgCFRWTphQJZUt0gMlyc28C2sLFq2aiWXTMExTJUkoIIbU3A1t3we2Q5k+QP2h3m5h22c0mtn5iWEw79BbSAx2H4kpaCjlOTmJCzdwCCCxcaEGCAm85LzXIBvdgbWf4QAmfpl9IWOxjF1A06vx0QV6HtPNT9GDlySlmGluMRUFcnkpYXhxXlTLHKIZ1m6kEghueS+9975QBTxsvTpJ/Z0f7PGKFNtNUS0BKFgBLNzEZhlfKc2XM4zFi7hzBBLEpiZkpk4aZapuUS15QA/j2OUapc9SiDzQlliaZEyWSihmSlkJIAkAh8xVnCtQCkBJQXDXcmKf5R1dQ0rmqfMEgISCnOkoUUkME80kcA50iuNpKlGROZuRSUJBSAUgpEsizF8qW6LwGNr1DlV5ZOUZlMCliA5YENa0KGVeIrUtSjqVElre+FAaLY6tRLWhU2WJiGWk3Yhz4yen4waxPDDLQJko8rIU5EwNa5OVY3Hd8Iz2zdGqblQgFSr2G4ObncB0mNlQ1EvD5ZSpXLrV40sNyab+U7uqApYbgZWkTZqhJk/aVqroQne/H2xDi+JSFAIkSsiU+Wo89fSdwHR7NIv43KVPIqZS1TZT3SdZP7JSNB0/1jLzLE20MB2okGY1ww4kfGH0tNyZ1BfgRFmgKXGZ8r3a5boeG1RD812uz8OmA2/g1wyXUKn8oCcqUMxI1K306hGuGBU1/qZjgO2Y3uAwv0xmvBHrUdUv2zI9GKoDOpwalt9UsE8Vm3XeHzMDpgLyl2APjneWbXpg9mjmaAAIwimL/VzAwe6jfqLx1OD0x8iYLPdXq11gtNpHUVZ1B9w03dPR64b9BNvrVW7u0PADJeC0xfmTAwe6t1t3bDJeD0yiAETbltdOuDK6Ukvyih1db8Y4ujJL8ooXdr/H8dMAJTgVOXDTQwcuRxbVmji8CpglzyoDtqOBPDhBlFMQp85Id2/B06Ij+gq86vtJ+MAK/sOnYHNMAPSni3Doh0vBJBDhc1me7dHR0wYp5BSS6yp9ARpr8YsQAI4TJH+ZMDgHQaFme3SIllYNLUWE1faN9/cIMsI6AOAgMnNAQtSX0UR1xcpZo4xQxCX9fMv5ZiWTLEATRWhJ4iJFT3DovxG8QL5DiYB1mMKuqTM5KUnxqhWh/ZlJPjnp04PASbUY6JiV0ktJmzpqSMiCOaHF1HQdUecY/g8mnSEGcZlU4zIlgGXLHBSjcq6u7fGpVjkqrTMl0qvos2Yp8ykhH0jcxULoUfxqWwGI0yqdfJrQUKSzg669xB4i0Bptni1RKJ3TB8IZ4Qq5CKueLlRVYDQFk6n3CBOEVyjPlAaZx1lyI1u0WyBn181RVlTzTzbKLoTv3abrwHl4mEzXIYkKccHBgjJvFbF6QSq2ZLTZKFKSBqwYfGJaRTpT1D2QVscUvTouz5NT0b90Dzgi/OU//wBmR/HFquJNMi+5Gpbd3Rb2ew+dImha5GYBM0HKuWoqzoKUgjlQGStlOGPqggtgGHyadDmfTmYrxjy8q2/KOfp7YrbRYJLnAzETZImDX66Uy23Hn2VwP4FvDpM4BBm0c0kS5yVNLlqGaZNE1BHPBISl07joNIrU+GTEmUo01RmRTLkq/u8ojORNyzfHYkFUs6eQb6OHks+mUFEW1PlJPsMdiWvQ8xf1XlHo7WBYcWGkdgNDsviM4yfo8qYiUDmUpWXnG7ZSoEFrx00JlyUTFTEkF7MXcv09cZql8Xs3dcSTJpYB9BAafB9oxJmZkLu1xuUA1iOp45iuKS1zlKlpKEkjmi4drkdBLxlJKueOtu8GDkowBOgplzgSmYEAMLpd7feEcraVUsh5gW43ABv+4xUQYHVU1lmA9V8ElS4qmuQJetg/1hF42f02o/4DBn5+42fWzWLb9H3x5/4IT9TWkB+aizO/Nm2bfBmnmNJWoSZebKh0CmUG56Xckspujr3QG0oZkxQdeTc2QvuuCeuLLxiF4kZC5ipMtaJczKlIUhTPbPMyC7BL9ZI7DWzuLCYZksAhKD9WcikPLLWY70mx7IA68MnZvJLR0R0QETTOPshDlGLkdBtHJ9EFKckizWLWiP8As0MRnUXDXL7wfd64CT6zj12ETyyWD6xBS0uR+cpTt4x4Pp3xYEA6OKWAHJsITxWrnyjr9xgGf2qHYDse8WqerC9Nfxod8DJcoEuC+UlJG8cQ79jcSYlpi0zTVdt1t9t2+AG4kn61f3ojkBokxOe01Y6fcIqpqIARtri/JSkJF1KWDlIOVSUu4VuZym0YTFsYXPVnmq08VIslI4JHvjVbezfq5X3z7IwU2+bp/pARrmnTcB7osYljMyfLly5rLyEFKz44SR4hO9Ohvw37oZgYm+kRVCLpL/gKb4QBvZ+QEzJZAu6b79En3x6uvClzZyygOVJRo2jNrGAwbBBllFSiCUIKgpk5SXDMed4qQbjyhHpGz1SpAOS4CUgAb2BZ26T6oDw7wg4aZOLT0n7YPYpCDAyl0HUIN+FKeTjE4n/h9n1Uv+cAqNbJEFaqsV/dEfdTbs4RnFJHAdwjQVKnpE/dT7e+KGGYQqeFlK0DJkcKzOy1CXmZKVFgpSX33EEG9ldoUgCVOWQHAQcrgDgS4YOwEN2r2gQoclJXmDkTDlZ+gF7jV+PVA5Wys/MlIyKCioZ0klAKVTJZc5XuqUrKwObmtcgRIjYuoCsv1YVyhlkZi/NMxJV4t05paww5ztzbiAwMxIc9cKO1kvJMWhWqVKB6wSDCgLElijxkg9L8egRP9G/bR3q/hhUeGTigFKFkX0BbUxbThdTqJa+1KmiqropQAVcokqDZUhzmLh3JAAADnpLCLFTNUCChaCLWe/Xwbtjpw2rIbk26kKeJBhVR5tfcYgilT1kB5ktN2IL6Wu4B4kdkMmpdTuO+LX9lT/Nr7jC/syf9hfcYD0nwPymkVbFzzPFLEc1Z17fVGzVPUQOcoX3TBo4v2uPZ1+b+D7G10Ymy100yZypSbEJAABBcqtvjbflJJDf3cXs2YdbaM2sEEMqyRkMxVnblQHs17XuTfS3U1+XVTWDym61C3Dv6IDI2qQnSUBZrLGnDTSHflkPNf+QfwwGleOvGUqdtCEqyyRmYs8wM7WcZdHjzymqcQ5VM5dUUruWUtbBifJHMKSN2jQHt7wnjKStuCUh5Idg7TQA/VltCXty3+SP+sP4YDVwnjL4ftgqbKE3kgEkEhOdy12c5WDtws8Q/l9Z+RDM/6YfwwGvhs1AIY/0IuCOox5Ojw3LKsyaYql5k2CVc1B1eY/jg/sZbN0xr17ag606SOmaP4IA9OllIcrDJBJUSAwuSS+n8oD4RtjSzZwSlS3UopSsoUJallywUdVEdAHCBWKbVS5spclVOkJmoUgnlU2zJIfxX37oA4XISJBSXKJbKASkA55aswylydGGvGA1uOfp12Oo9gipKdtOMYLaTEZ1VUzJyJU1CV5SEkksyUpOltQT2wOEiq4Te9UBq9uRzJX3z7IxClX11UPVf3RaXS1J1TNPXmPtiNWHTvNq7jAQTJgvfhEdQWANmze1vhFo4ZO80vuMMOGz/ADa/RPwgNjszj5EpCCMyiA6jdT5W1zXsmPRsHqyrVIBIBYWsY8ITS1KbpTMT1Zh7IsJr8ST4sypT1KXALws//wBib1Sj/wCNEZ6jVzR1RPiWH1k6bys1M6YuzqWFKUQAwu24CJaPBZ7AckodYb2xVF5iz9ESRc5Rpe7wbwqmSmUFSlyUqOVRAq5yHUEpWCCFt4xCdBzhoGeIE7MTvo4RzApt6ja78IHnYWo/4Tfef/bERoKvDApedUySsynWhZq5p5yitZYlRY5kgl7OsRynokFKMs6UU5hNH97nkJWooGdQJLLdWYvdkLPk3zv5CT/syuxXyxxWw8/emWetXywGXraUcotyl8x8tRe+rm5fjCirPw9SVKBAsTCgNpgZ+pT+9/7KgkDGbwzFCmUkcio63dP2jxMXkYupv8Ov0k/GAMAw8kdEB/7RmM/0dTfeTHDii9fo6vTTAGkmJUpjPHHVDWQr0xFmXjavMn0x8IA4hN45OT4vX7jAuTjCzcSTw8cfCH1GITTlaSzFy69zENYawF8qjmZ4CzcYWD+h7c/8o0WwQNTU8+UyJSc6ucC5dkpZt5c/umAkOATlSlTeTIlpDlSrWcBwNSBqTozwykopk+ZyUourKTrzWF+dqw0DkMSRHrCaoFOY6abr7uqK9DyCVKTKTLQdVJQlIP72Xf1wHj9fRTJKsk1BSrgd/SDoR0iB1VPYWHTG68Ks/wDuiJyQFFE3Lq3NW41b7QTHnNPPzpez7xwMBphigTTpJBSQhwkJLXGaxFu+Mwqo5sXkiasZQtZtZLnT4dsCauZlFrncOJgDmy5SQJYQggAg5ip3IY5RoAxhxmKSQlScu5r7uBOsaTZfZAU6RMnTQla2zJcZRwSH1IveNdWIQEhKkJUk2ZQBHrgPLFyM6mG5rmDOGr5NxlKuvxd40fh1QEx16bEeSSOYopKd7BSXHcXHZBgziNIB8nklqyA5VOwvZ+qIk9IH9N0DCFpqQshwzpuA5sNeoiJMVxGamesCUhsxYlZu9/swBGaoAO0R06wp3A7oCzsZm+KqVLDvqs7v3YVPic5JITKlv0zD/DAaNKBwhs1DJMApmOzxYypfpn3Jjh2gnFP6GX1corX0YAzLIKrARcADcIzacWmAj6uXcW5yt27SLhxSe4GSW7faU/c0AZaOJ10gGnGZ13RL9JXwiNOOTBcpl9WZX46YA8Sx3erSLEvQdQjMpx2YVhGSXzrghSj7Itpxaf4oRKJA4q3QByI5ht+OMAJ+0E5JAKJd+JVDxik9Tjk5ferWAwuIfpV/eMKKtVUKK1EpHjHf0woDU4LXASUh0vzvJB8pXRBNOIsb6fdDP2Rl6Oi+qSpy5LH0jBKVQO/PJAYMwEAWmVqFC6+q1u/dC+kpsCQ264fsaKkvARpmPqhicHF7kd1/dAdxEZUavm79wjgI3EDoiaZhzEAqUQR0bt2kRLokE+Ke/sgJZKmUSGfde0FZFQNFFObo09cBlU6ZZuk+kSDEiKwMAeB7IC3VJBSW64WG4uumlzZkpZStjoxcAOxBcG5eKVSu3NL8d1ok2cphMrJMsAZVzEJUNxS7nuAMB7ZUYSmbJQlTsAk2JS9t/HV7jXpiLCcCRTpUJbhKi5BbXryg97wTqatEsZlrSgcVEJHeYqVOPUyPHqJQLO2cEtxABcwHivhJqMtRPQ5yoWMozEgFSUrVlS7C6iLCAhoZkmblUGzJBFwX3PbririuJKqqwzZg5qp7t95e/sYNwg5jSwuqVzm5oDPxL2/lAdTUqAfoYa6a8YDIo1zZuROoSTcto0FE1GW7AgblCx7O3riHB2FQqYSwlSlqJ3XYfGA3Oyom1VPImqEt081S1DMo5FkEAOwJAN9QT2RqsYDSlK1KRmbiU3btb1xlvB5WykUCCqcg85ajztCtalBN/KvpxjRz8akZCeUSQzkC7DeSztAeU49WrqK+mmKIJKRcDKAlBUR6lM5jQT9Px3xifpxXMScxSpKLMx1bdwYCDNFiKkrdSitDvlBKTlbxSob3u/RpAXcUn5uRtlImc4cQUqdu1IPaIsVNWhUxT3NiOtISCH6xA2olDmTgSpSUlLHjYjd1v1RURNIOgDkk3AObvgH4zOK1gNclg9mNosoqkAhDpsbu2rC9+rdFUharlHa2/v6olXSmxWlJB3AXfjASz1pBDAMdwDv298dViCU6yzbeQPVCTJHKABAABHcd+rvrFFNSVJUOB9f4aAU2YOXDXAP4+EE5mIJCkkvnA1dgwsNeiBaagkOEA+6HqqArykiz3TaAlqKlDks4fUE+uHyK2Ueblyq4kjWKzlS+aUJfVh/SOqlizlKugpuekQFxOKoli8sK3alw1rN7ImpsSlM4Qrr4Dr0gdVzWyqSkAuGcDf8Ayg6mlKkuGLpDbtfbAU8QUlRlKFidQSCxBt6mi5htSk2VYgnUAOePc0Rqw2YzBhxYgf0EMVh6z4szNu7euA8+qU89V/KPthQqhBzqvvPtjkAbw5ZMlNwwOnTmgnTVASS2j6wKw1jKS/T7TFuqmlMlakDKctiOMAdRVhw4PWLjtbSGCYNCkkG7hm4xgZWNVJ/zlCHGtnHWcs9sFeiKyKIZTFt4DP8AeBgQpa0q/R6F+n4RkhUzXflV98SJqpzNy0xvvGCNjWVGdB5in6tIoSMxQCAHuDe9re2KOz89ZUvOtSmRYKUSHcDQ74LonBnypB4sICFZUA2Ugfe9kVpFYtMxDMhlC4UXF9XA98XysXcBgOAiiKlKn009/RAGKpDqC1nOCblac28HnBTpOg1bc0Q4dKQjMJana5CU5Q57H9cF+REySH0I9sZzZUnnJJLglJb9kt7oAHXTAJigNRNBZ9+YK98apdCV8qpyk5y7gEaAC3Bm74zeNoyVKyEuy0qbiwB17I2ez9Zy4UsrDzSVBAsQlJy37oAQvBJgALpyt5JBN9wB4w3bKjlUdMUS1qWueQCVMCAkOzJADX9caLA8LQZk0kmygAH0DPbvjL+E+SBMkoBJ5qj/AOo90Ab2ew9KqWQQtKSZaQCXSfGuAQ130vvjVyaU8ipJSCGIs/veMJs9KXOw9DHxCQG3KSXB6d0ek7Oq5WmSojxkA94ffAeKUdMU1M4HyencLD1NBaiqkqLMLFtfxugSuuesmq0Cpim6ATb1ARPIm5Z7faFuzdAHq2oaVl0c2J0B/o/qgVJqFMCznQMNB3wVmU4XJOYKN0+Lc+0QyTLKfFE/0kj/AHwCVWLzJCUJsNSogHXexaKn01SiQQwGjqdtHu0EBJURdE4jpmgf74iXRspP1S/GFzMcDrD3EA5C1LUlSGWkKAJT0dL7opVNJMShaui+8sLx1czJNmoS4Ocs27R4dMqDlU51BHq39MAMoq1AAKlqCvuq7+aGhTa1IPNmH0FezLCloeJ5spIA7++AimYkCPHNv2FD3RErE5ZUHWpJLAAAj3dUSZIF4olikjcoQGp+iucpXvDZiCYKAlkhS+tgALcLPAKQocoSXuxu4vFozAVFJJ4OCX9cATkTGcGY6TYcR7ojnFBPONz0k66P2RWkz5abhrd/Y8VKhRJCtwUHbgNW7HgMtPbMq+8+2FCnFOY9ZjkAToUq5MMlW/TTU9EW6hC+SWSlSRlZyCAYuYRUqEhDftb28owzG6pSpRBNuHGx4wGXkyrRNkG6/Y0QyZI4RbSIqmBEOyjjf1d8OCYc0QWsKQXXlY83uuPhBBNLMAYAAO51f1kRDs+kAr5oZkvbrgpNlKUtMuXdSyAlIGpJAA6IIHfRVsqyr/tFu6KhplpFkDpLj2RtZmxlWAxpVdLKTc+lFGq2UqgljTzOxJPvMBY2cnE07KIBCdOq3w9UZzZ6flqZqVDxlqIPWTu6mLwTpqdUmVNTNSqWop5udJGYA3Z+uAWCrmCoOUpHEkZt76GAkx2Q9QsjQt7Iv7ETVJWqWogBPiPxUXKeotbpiviEscrMYkuXc3LkXizs2EgVDnnMlrXbnEt6oA1svWg1lQl7OhuvnD4RmvCECutIeyEJCel3U/r9UP2bWRVLvbKm12sT2xZ21Ug1Lpu6A5LXub2gOeDqsZM2S3OH1gI3gskhuhgXHGPRtjZn9zR+znSexSh6rR47hazKqApBYlKh6vVpqIK1208yTRCQlSpalTnzJLHJdR53WR74DP10oicogs0xXC7KVbjuh86eDMlEHyk9j2ipOmOgrDl1jVjq511zWi8JCFoOUji2nrgrVcqBKN1B2um513RWTPTxqD3j2RPgjmTNExRQoJdKwkMyWLHj1xWTUpP+tV2I/lBDipJ8mpP7yv4ojGXlJf1c4c9N1KdOu8Zjbshypyf1qefuyz/DFZU1OdLTZ5OYeOlQSb6F7QFwUgnT5pKiCF7iBZkl9OPsiSbhiUg85Vrags9r98Dvp/Jz5hIJSSHb7qfiYKzqvNKUWI0L6OIDPyFOWbe19Du3d8WJ8wOWOpvZohpA6x19fTCbQ8b/AI7oDswvcN1QJrZjqS4a4gkshtYGV27oI9ogrRU1SFJBYP1eyJVVDqCQASeodukUqMgp0NhEaJzTBdrd8EFp0tSQ+ZOtw3rsI5TT2FrB9A+vviRSwlF3e3bDJCQxU5uX79YDIT1jMq+88Y5DZ/jK6z7YUBpMKJElDcVe0xzF0/VnXtPQYI4DRFUlJf7W79pUXJ+A5wxHdbv74DHUqJZD5xFqVyRdlgtwvGlGziQLJB3Fy1upr9UdRgCQbJToNzD1CAz3II3E+ifhFdapbkAlxuaNVN2fTd0g9luixMMRspLUfspAvlAfTeS57AO2AC4IsZ12ew1txvGo2QHLYrISAWQVKP7qVe8xHJ2XTLcS1pDi/NHTwN/5wV2Rkpoqkz1KEzmFIYpFyUl7ngn1wHp8+sK0G+qgAU9rs9m0vFhM4hkgWBbqADvrGXm7eyplyggAvZSS46WX6rxbO3NKoHUODcbnDG4GsB574WJpKqYkusyXUWbUhWmnlGMPgC3XNO9IA9ZjfbU0Ka/EUELySESMuZ2OYF2D9AA048IE4dsQVTZspE7mgZgoMSUlixGh6+HrDJzsUTnXfyjFnZ6qSueUgvmTu4Aj4mFW7JLlzVpzmxPG3QQYZR4DPTOllCnUVBIHHMWI06YAgEZaxYAtyY/9tfxwgRtHPUZ4G7Im/fujbV2x6k1cpCV8+YhSg72CGcKfQXB1jLbVbOzpc/Jlllkgvc5gq4OloANSTTyiCQfG+Ig9jGHBVLNJSXlqQoEaZbg97xJsvsUmYeUqJ0uUEq8RI5xDO7k2G7TjByjoQeUkSlFUuaGZad1yR43QC4O6Awu2KwZ0oiVyKTJSQA93KjmFhqbdggNJxBSSbvm1ffBPaCjnfSBKWoqKQyc1iU3I9QbsgTUysqyngW/DwHouzeJJVIcB8oOZO+4Yi9n8WCKMSR5iYP3pY/2RgMExISyq9ikh3KWI0Nuhx3RqMLkGoCih05WfNMULHsLwBdeJndJUOuan/wDKKNdXun9E/wDzCfYgQ6bs2sazgNzJml9W0yxZpsAm8lnCwcr88T1k3I1BS1oDKSasGYoqTldQDE6WAfpi7KmWIbUW3WA4fjdBw7JKBGdctzxWXJ43S2+JJOAoUU8+XbiUsdHbmvwgMlT1TKHNAO/+d4vpwqebpSlQIB8nhffxjUKwqjc8oqW6WZQId+GrG44bonViFJJsVHTQaF+F7GAxs3C6lrIT/wBv84o1GBzyHP8At9wj0+gqaaanMkpt9oh7b7xYTQS5niFKuo6QHm9Ph83ILAOBqpr79eBiOtRkKSq5CbtcaBiDxj06RgqEhsiYcrCZe+WO6A8pm4unKRzm4Ne0RSMTOugJs+rcW4R6nOwmnHjIT2iKx2VplKCwgPYuk2LcRoYDxabM5x6zCgrXyQJiwBbMYUBpsB2eqFyUKTPCQc1sv7Shx4wTRspPOtSexP8AOC+yMg/RZZAGq39NcHUyOiAySdkJu+qX3D4x1Wya/wBYmk9DRsOS6Gh6aeA81XgVRnZlkcST7g0EaDZZSj9amaA1sq/UbRvk0/RD0yYDC1GyYB5kucrpVMb3RRm7KTWP1ObgM5J32Zg5ffHpXIQ7kOiA8zpdmCSM1NMBZzzikb9ziNDT7HSgLy1C32yffGt5CHJkQGWTsjJ+zM/6iv4ov4bs/KkLzy0Mo2JJKnHS53eqDn0eF9HgBNRhyVKKykKV90Bm3b+OsDpNLO5QnkUJy3lqBcvpcEaMTGlMmF9HgMRWYfXKm8q0vlEBpagpmB1DM1+no4RZm4dPmDPNAVMZrsBbhl3PGu+iPHTRcYDzDEKOfKOZROV9E+/sGg1huE4tPTMTOlpQvK4yE5NXGof2NaPT5mHIVqkEcCHiCVhEtmCUjcQAIDxvaCgnzlrqpoQhWdCUy0uosxLkgABO67boYvDEy1VCmClmWQM6QyFW0JsS4N49qGDo+z/OGI2dkggiWlxd2gPnVFGtZyiWQpm01fQ8O2PQdltjKlEjMZolzSoFnfm8FEWLjgY9IRs5ISoqTJQFHVQSHv0xZlYaBoIDzqbsDOUsKMwXPO1Nt5FrlumDFBsaEhuVXpcAsH39eu+NvLpwNX7Ghwpwdx/HGAwFR4OkruZ8w9bGK87waO+WeQXJuLe3Toj0VVNwEc+jQHnsnwcJPjzSSPsaevfDpng1QQWmrfjb2f0j0EU3R3w36NAeZfm7moUDLmg8QtL2tw7Y12C4KlCbJQlflZU5b9TnfB8U5ENmSSbPppAUzRt/SGqpfwRF3kiNbj1w+XTP0gwA5VJuypPWkRGKcDcB1QVXRkaA98Qmm4gwHz/iQ+uX94wolxNP10z7xhQB/BfCbIp5KZZllWUquCQ7qUoeTwMEPzwyPMq7/lhQoDo8MUjzKu/5YkHhnp/Mq9L5YUKAenw1U4/yFd/yw789lP5hXf8ALChQHfz20/mFd/ywvz20/mFel8sKFAOPhvp/MK9L5Y7+fCn8wr0vlhQoBfnxp/MK9L5YX58KbzCvS+WFCgF+fCn8wrv+WOfnwp/MK9L5YUKAX58afzCu/wCWHDw40/mFel8sKFAdHhzpv1dXpfLDE+HCnCieQUxbyt+n2YUKAlPh0pv1dXpfLHPz503mFel8sKFAL8+dN5hXpfLHR4dKbzCj+98sKFAI+HSm/V1D975YcPDvTeYV6XywoUB0eHem8wr0vljh8O9N5hXpfLChQCT4eKbzCvS+WO/n3pf1dXpfLChQHPz7U3mFel8sd/PtS+YV6XywoUAj4d6b9XV6Xyww+HWm3SFD94/wwoUB0eHam8wv0vlhx8O9N5hXpfLHIUB5jW43KVMUoE84vod927NIUKFAf//Z"/>
          <p:cNvSpPr>
            <a:spLocks noChangeAspect="1" noChangeArrowheads="1"/>
          </p:cNvSpPr>
          <p:nvPr/>
        </p:nvSpPr>
        <p:spPr bwMode="auto">
          <a:xfrm>
            <a:off x="76200" y="-830263"/>
            <a:ext cx="2619375" cy="174307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g;base64,/9j/4AAQSkZJRgABAQAAAQABAAD/2wCEAAkGBhMSERUUExIWFRUWFxoaGBgWGBsaGhgYGh0XFxwaGhsbHSYeHRwkGhcXHy8gIycpLCwsGB4xNTAqNSYrLCkBCQoKDQwMDQwNDSkYFBgpKSkpKSkpKSkpKSkpKSkpKSkpKSkpKSkpKSkpKSkpKSkpKSkpKSkpKSkpKSkpKSkpKf/AABEIALcBEwMBIgACEQEDEQH/xAAcAAABBQEBAQAAAAAAAAAAAAAFAAIDBAYBBwj/xABOEAABAgQDAwYKBQkGBgMBAAABAhEAAwQhBRIxBkFREyJhcYGRBzJCU5KhscHR4hQjUnLwFhczVGKC0uHxFSQ0Q0TCY4OToqOyc5TTNf/EABUBAQEAAAAAAAAAAAAAAAAAAAAB/8QAFBEBAAAAAAAAAAAAAAAAAAAAAP/aAAwDAQACEQMRAD8AzuCYRSLkJUuSgrJU5/eV7mgknAqJj/dpdoxuF7UhEoIyKLPcA7yT74up2wRvQvuMAem4FRnSnREB2cpX/QpgfT7bS0qByKYblAse4QSxLbWWkhOUJLAuATYje72gENmqXzCYlGzNJryCIg/KCSpKFDNz1ZQAPK90JO0Ekr5NKiV6XSWcbn7ICaq2VpcjpkpF7nf2RPhOyVGpJzSQed17hFFG1Evk8yyyQopYA6gQcwOuQuWFIVzVKs+Z9w9sBOnY3D/1ZPcfjDxsXQM/0VPcdO+LqJlyPjD0zN5PrMBVRsXh/wCqp14GHr2EoG/wyPX8YIInC1xfpLw4VI3KD9Z+EAH/ACHoP1ZHr+McOxmH/qyfX8YMpqL6jvhJq3e/sgBqdi8O/VkdgML8h8PP+mAP3TBZM3R+HQYjCmV7+iAEq2GoR/pUd1/bHU7C0O+mR3H4wVKwxbcd4/Bh/Khtd3CACzdhqBrUyPWPfDcJ2Ao1BSjTJIzKboALe14KzagAXcW/GkT0m1VOiUJKllKgCDzDqSVOCN14Cj+QWHt/hUPHE7B0H6rL7oLScfpHYznOviKHfaI14xJNxMBD9PvEBFRbD4WzKopZPG8Xk7CYQQ/0JHVeKycUlM/KpEP/ALSls/KJ74CdewWED/RI9cVqrZPBZfjUSdHYX98KpxhCUqOcKtoC59UZWsr87rKiehtODQE21OH4OmmXyNCOULpBUFAJJDguD1t1R47V0KWOVLEB34+7hHsmFShPl1MpZ8aQ6dxChcM+9x7Y8/8AybUVHOrKQ7sHsHeAz+HU0tQcpBYgnqPNPcSIOysIkul5YPOD98D8JoEhClLKgk5wkAc4hN39UaAU3OSEmxDg9WoaA2w2Iof1ZMcmbEUH6ugReqaxKEgleUdLB4qqxaV55PpJ+MBF+RdB+rIP464YdiqB/wDDoEWBiKPtp70/GOGtT9od6YDyOsp0CYoZUsCQLDTd6o7Cr1DlF6eMeEKAfhmESlBJWWBe7gXBNtOEEF4BTNzZjnhmSfdEeESsyUJaxze0xal01go68QAN7QFcbOyuKvV8Iu12ASpis3LNzQNx0DcI7k/BiQKgOysLlJ5McoUpll+cUjMT1xLMwtJJKawl7sFAkDqBgfiarJcd/bCwtYcsBpAXpWyyZkvIlRUy8x43DPrGgwXClU8kSwlw6jch7nrMRbPrZSuoe2N9WzKZCM6UoUQxCOPKEKZv2EpUnozQGcUtRHilzaxh8lam8odZ/lGnkSaQrCOYAmYwUSOcAkKIUX0OYgHikCOTaeQ5MpMpXPZlqAYZlZz4wsBkykbi9y8AAE0uLqPb/KGmafsmNHKp6fMq0sygl5ayp1KUxJCg7luDDQcYpUQkrmzGSCkIdII8p0AskrHFTAq0gBiJhe4MMUsnyVeqNYKKmzFISgsnMGJN3XvzgK0Ay264rSqGQp8zIL5Wci4+szNmVqgEamAzy55tzSbcBHVTr6HThGn/ALNplFHkAyysjMdCzXJsQSOw9EDJtEkTZIUkSwt8yQo2Yszq0ewdyN8AHzs+vcY4ZhYMkhv2TGikYakhOaSpBUWWM5+qDOFkG4Bv432ekRfVg8lImKeybpdRAAHNOYgE+MFd0BjlTMw0Om8EQFneDifVkzkKlBKnYLLGxIuMhIu++PS14VLuQosE6k6E5SnMNQGUxdtHiKupkSwWKnzZWO4i5v1FPrgPPabwU1csKKeQzEMOcWbe9hDR4O65lJUJTEHxFAMdx/SR6LIxJgBwiyipeA8nneD2vyJSJZJGZ2mpGv8AzYS9gsRMtI5JSVJcfpAQR1gqj11MyJ0z+MB4dO2ZrZKJqly5mUIuq7AuP2YDS69aJawVkKdOUOb6v5Ee4bbMaCp/+M+0R4FUJ5wgCFRWTphQJZUt0gMlyc28C2sLFq2aiWXTMExTJUkoIIbU3A1t3we2Q5k+QP2h3m5h22c0mtn5iWEw79BbSAx2H4kpaCjlOTmJCzdwCCCxcaEGCAm85LzXIBvdgbWf4QAmfpl9IWOxjF1A06vx0QV6HtPNT9GDlySlmGluMRUFcnkpYXhxXlTLHKIZ1m6kEghueS+9975QBTxsvTpJ/Z0f7PGKFNtNUS0BKFgBLNzEZhlfKc2XM4zFi7hzBBLEpiZkpk4aZapuUS15QA/j2OUapc9SiDzQlliaZEyWSihmSlkJIAkAh8xVnCtQCkBJQXDXcmKf5R1dQ0rmqfMEgISCnOkoUUkME80kcA50iuNpKlGROZuRSUJBSAUgpEsizF8qW6LwGNr1DlV5ZOUZlMCliA5YENa0KGVeIrUtSjqVElre+FAaLY6tRLWhU2WJiGWk3Yhz4yen4waxPDDLQJko8rIU5EwNa5OVY3Hd8Iz2zdGqblQgFSr2G4ObncB0mNlQ1EvD5ZSpXLrV40sNyab+U7uqApYbgZWkTZqhJk/aVqroQne/H2xDi+JSFAIkSsiU+Wo89fSdwHR7NIv43KVPIqZS1TZT3SdZP7JSNB0/1jLzLE20MB2okGY1ww4kfGH0tNyZ1BfgRFmgKXGZ8r3a5boeG1RD812uz8OmA2/g1wyXUKn8oCcqUMxI1K306hGuGBU1/qZjgO2Y3uAwv0xmvBHrUdUv2zI9GKoDOpwalt9UsE8Vm3XeHzMDpgLyl2APjneWbXpg9mjmaAAIwimL/VzAwe6jfqLx1OD0x8iYLPdXq11gtNpHUVZ1B9w03dPR64b9BNvrVW7u0PADJeC0xfmTAwe6t1t3bDJeD0yiAETbltdOuDK6Ukvyih1db8Y4ujJL8ooXdr/H8dMAJTgVOXDTQwcuRxbVmji8CpglzyoDtqOBPDhBlFMQp85Id2/B06Ij+gq86vtJ+MAK/sOnYHNMAPSni3Doh0vBJBDhc1me7dHR0wYp5BSS6yp9ARpr8YsQAI4TJH+ZMDgHQaFme3SIllYNLUWE1faN9/cIMsI6AOAgMnNAQtSX0UR1xcpZo4xQxCX9fMv5ZiWTLEATRWhJ4iJFT3DovxG8QL5DiYB1mMKuqTM5KUnxqhWh/ZlJPjnp04PASbUY6JiV0ktJmzpqSMiCOaHF1HQdUecY/g8mnSEGcZlU4zIlgGXLHBSjcq6u7fGpVjkqrTMl0qvos2Yp8ykhH0jcxULoUfxqWwGI0yqdfJrQUKSzg669xB4i0Bptni1RKJ3TB8IZ4Qq5CKueLlRVYDQFk6n3CBOEVyjPlAaZx1lyI1u0WyBn181RVlTzTzbKLoTv3abrwHl4mEzXIYkKccHBgjJvFbF6QSq2ZLTZKFKSBqwYfGJaRTpT1D2QVscUvTouz5NT0b90Dzgi/OU//wBmR/HFquJNMi+5Gpbd3Rb2ew+dImha5GYBM0HKuWoqzoKUgjlQGStlOGPqggtgGHyadDmfTmYrxjy8q2/KOfp7YrbRYJLnAzETZImDX66Uy23Hn2VwP4FvDpM4BBm0c0kS5yVNLlqGaZNE1BHPBISl07joNIrU+GTEmUo01RmRTLkq/u8ojORNyzfHYkFUs6eQb6OHks+mUFEW1PlJPsMdiWvQ8xf1XlHo7WBYcWGkdgNDsviM4yfo8qYiUDmUpWXnG7ZSoEFrx00JlyUTFTEkF7MXcv09cZql8Xs3dcSTJpYB9BAafB9oxJmZkLu1xuUA1iOp45iuKS1zlKlpKEkjmi4drkdBLxlJKueOtu8GDkowBOgplzgSmYEAMLpd7feEcraVUsh5gW43ABv+4xUQYHVU1lmA9V8ElS4qmuQJetg/1hF42f02o/4DBn5+42fWzWLb9H3x5/4IT9TWkB+aizO/Nm2bfBmnmNJWoSZebKh0CmUG56Xckspujr3QG0oZkxQdeTc2QvuuCeuLLxiF4kZC5ipMtaJczKlIUhTPbPMyC7BL9ZI7DWzuLCYZksAhKD9WcikPLLWY70mx7IA68MnZvJLR0R0QETTOPshDlGLkdBtHJ9EFKckizWLWiP8As0MRnUXDXL7wfd64CT6zj12ETyyWD6xBS0uR+cpTt4x4Pp3xYEA6OKWAHJsITxWrnyjr9xgGf2qHYDse8WqerC9Nfxod8DJcoEuC+UlJG8cQ79jcSYlpi0zTVdt1t9t2+AG4kn61f3ojkBokxOe01Y6fcIqpqIARtri/JSkJF1KWDlIOVSUu4VuZym0YTFsYXPVnmq08VIslI4JHvjVbezfq5X3z7IwU2+bp/pARrmnTcB7osYljMyfLly5rLyEFKz44SR4hO9Ohvw37oZgYm+kRVCLpL/gKb4QBvZ+QEzJZAu6b79En3x6uvClzZyygOVJRo2jNrGAwbBBllFSiCUIKgpk5SXDMed4qQbjyhHpGz1SpAOS4CUgAb2BZ26T6oDw7wg4aZOLT0n7YPYpCDAyl0HUIN+FKeTjE4n/h9n1Uv+cAqNbJEFaqsV/dEfdTbs4RnFJHAdwjQVKnpE/dT7e+KGGYQqeFlK0DJkcKzOy1CXmZKVFgpSX33EEG9ldoUgCVOWQHAQcrgDgS4YOwEN2r2gQoclJXmDkTDlZ+gF7jV+PVA5Wys/MlIyKCioZ0klAKVTJZc5XuqUrKwObmtcgRIjYuoCsv1YVyhlkZi/NMxJV4t05paww5ztzbiAwMxIc9cKO1kvJMWhWqVKB6wSDCgLElijxkg9L8egRP9G/bR3q/hhUeGTigFKFkX0BbUxbThdTqJa+1KmiqropQAVcokqDZUhzmLh3JAAADnpLCLFTNUCChaCLWe/Xwbtjpw2rIbk26kKeJBhVR5tfcYgilT1kB5ktN2IL6Wu4B4kdkMmpdTuO+LX9lT/Nr7jC/syf9hfcYD0nwPymkVbFzzPFLEc1Z17fVGzVPUQOcoX3TBo4v2uPZ1+b+D7G10Ymy100yZypSbEJAABBcqtvjbflJJDf3cXs2YdbaM2sEEMqyRkMxVnblQHs17XuTfS3U1+XVTWDym61C3Dv6IDI2qQnSUBZrLGnDTSHflkPNf+QfwwGleOvGUqdtCEqyyRmYs8wM7WcZdHjzymqcQ5VM5dUUruWUtbBifJHMKSN2jQHt7wnjKStuCUh5Idg7TQA/VltCXty3+SP+sP4YDVwnjL4ftgqbKE3kgEkEhOdy12c5WDtws8Q/l9Z+RDM/6YfwwGvhs1AIY/0IuCOox5Ojw3LKsyaYql5k2CVc1B1eY/jg/sZbN0xr17ag606SOmaP4IA9OllIcrDJBJUSAwuSS+n8oD4RtjSzZwSlS3UopSsoUJallywUdVEdAHCBWKbVS5spclVOkJmoUgnlU2zJIfxX37oA4XISJBSXKJbKASkA55aswylydGGvGA1uOfp12Oo9gipKdtOMYLaTEZ1VUzJyJU1CV5SEkksyUpOltQT2wOEiq4Te9UBq9uRzJX3z7IxClX11UPVf3RaXS1J1TNPXmPtiNWHTvNq7jAQTJgvfhEdQWANmze1vhFo4ZO80vuMMOGz/ADa/RPwgNjszj5EpCCMyiA6jdT5W1zXsmPRsHqyrVIBIBYWsY8ITS1KbpTMT1Zh7IsJr8ST4sypT1KXALws//wBib1Sj/wCNEZ6jVzR1RPiWH1k6bys1M6YuzqWFKUQAwu24CJaPBZ7AckodYb2xVF5iz9ESRc5Rpe7wbwqmSmUFSlyUqOVRAq5yHUEpWCCFt4xCdBzhoGeIE7MTvo4RzApt6ja78IHnYWo/4Tfef/bERoKvDApedUySsynWhZq5p5yitZYlRY5kgl7OsRynokFKMs6UU5hNH97nkJWooGdQJLLdWYvdkLPk3zv5CT/syuxXyxxWw8/emWetXywGXraUcotyl8x8tRe+rm5fjCirPw9SVKBAsTCgNpgZ+pT+9/7KgkDGbwzFCmUkcio63dP2jxMXkYupv8Ov0k/GAMAw8kdEB/7RmM/0dTfeTHDii9fo6vTTAGkmJUpjPHHVDWQr0xFmXjavMn0x8IA4hN45OT4vX7jAuTjCzcSTw8cfCH1GITTlaSzFy69zENYawF8qjmZ4CzcYWD+h7c/8o0WwQNTU8+UyJSc6ucC5dkpZt5c/umAkOATlSlTeTIlpDlSrWcBwNSBqTozwykopk+ZyUourKTrzWF+dqw0DkMSRHrCaoFOY6abr7uqK9DyCVKTKTLQdVJQlIP72Xf1wHj9fRTJKsk1BSrgd/SDoR0iB1VPYWHTG68Ks/wDuiJyQFFE3Lq3NW41b7QTHnNPPzpez7xwMBphigTTpJBSQhwkJLXGaxFu+Mwqo5sXkiasZQtZtZLnT4dsCauZlFrncOJgDmy5SQJYQggAg5ip3IY5RoAxhxmKSQlScu5r7uBOsaTZfZAU6RMnTQla2zJcZRwSH1IveNdWIQEhKkJUk2ZQBHrgPLFyM6mG5rmDOGr5NxlKuvxd40fh1QEx16bEeSSOYopKd7BSXHcXHZBgziNIB8nklqyA5VOwvZ+qIk9IH9N0DCFpqQshwzpuA5sNeoiJMVxGamesCUhsxYlZu9/swBGaoAO0R06wp3A7oCzsZm+KqVLDvqs7v3YVPic5JITKlv0zD/DAaNKBwhs1DJMApmOzxYypfpn3Jjh2gnFP6GX1corX0YAzLIKrARcADcIzacWmAj6uXcW5yt27SLhxSe4GSW7faU/c0AZaOJ10gGnGZ13RL9JXwiNOOTBcpl9WZX46YA8Sx3erSLEvQdQjMpx2YVhGSXzrghSj7Itpxaf4oRKJA4q3QByI5ht+OMAJ+0E5JAKJd+JVDxik9Tjk5ferWAwuIfpV/eMKKtVUKK1EpHjHf0woDU4LXASUh0vzvJB8pXRBNOIsb6fdDP2Rl6Oi+qSpy5LH0jBKVQO/PJAYMwEAWmVqFC6+q1u/dC+kpsCQ264fsaKkvARpmPqhicHF7kd1/dAdxEZUavm79wjgI3EDoiaZhzEAqUQR0bt2kRLokE+Ke/sgJZKmUSGfde0FZFQNFFObo09cBlU6ZZuk+kSDEiKwMAeB7IC3VJBSW64WG4uumlzZkpZStjoxcAOxBcG5eKVSu3NL8d1ok2cphMrJMsAZVzEJUNxS7nuAMB7ZUYSmbJQlTsAk2JS9t/HV7jXpiLCcCRTpUJbhKi5BbXryg97wTqatEsZlrSgcVEJHeYqVOPUyPHqJQLO2cEtxABcwHivhJqMtRPQ5yoWMozEgFSUrVlS7C6iLCAhoZkmblUGzJBFwX3PbririuJKqqwzZg5qp7t95e/sYNwg5jSwuqVzm5oDPxL2/lAdTUqAfoYa6a8YDIo1zZuROoSTcto0FE1GW7AgblCx7O3riHB2FQqYSwlSlqJ3XYfGA3Oyom1VPImqEt081S1DMo5FkEAOwJAN9QT2RqsYDSlK1KRmbiU3btb1xlvB5WykUCCqcg85ajztCtalBN/KvpxjRz8akZCeUSQzkC7DeSztAeU49WrqK+mmKIJKRcDKAlBUR6lM5jQT9Px3xifpxXMScxSpKLMx1bdwYCDNFiKkrdSitDvlBKTlbxSob3u/RpAXcUn5uRtlImc4cQUqdu1IPaIsVNWhUxT3NiOtISCH6xA2olDmTgSpSUlLHjYjd1v1RURNIOgDkk3AObvgH4zOK1gNclg9mNosoqkAhDpsbu2rC9+rdFUharlHa2/v6olXSmxWlJB3AXfjASz1pBDAMdwDv298dViCU6yzbeQPVCTJHKABAABHcd+rvrFFNSVJUOB9f4aAU2YOXDXAP4+EE5mIJCkkvnA1dgwsNeiBaagkOEA+6HqqArykiz3TaAlqKlDks4fUE+uHyK2Ueblyq4kjWKzlS+aUJfVh/SOqlizlKugpuekQFxOKoli8sK3alw1rN7ImpsSlM4Qrr4Dr0gdVzWyqSkAuGcDf8Ayg6mlKkuGLpDbtfbAU8QUlRlKFidQSCxBt6mi5htSk2VYgnUAOePc0Rqw2YzBhxYgf0EMVh6z4szNu7euA8+qU89V/KPthQqhBzqvvPtjkAbw5ZMlNwwOnTmgnTVASS2j6wKw1jKS/T7TFuqmlMlakDKctiOMAdRVhw4PWLjtbSGCYNCkkG7hm4xgZWNVJ/zlCHGtnHWcs9sFeiKyKIZTFt4DP8AeBgQpa0q/R6F+n4RkhUzXflV98SJqpzNy0xvvGCNjWVGdB5in6tIoSMxQCAHuDe9re2KOz89ZUvOtSmRYKUSHcDQ74LonBnypB4sICFZUA2Ugfe9kVpFYtMxDMhlC4UXF9XA98XysXcBgOAiiKlKn009/RAGKpDqC1nOCblac28HnBTpOg1bc0Q4dKQjMJana5CU5Q57H9cF+REySH0I9sZzZUnnJJLglJb9kt7oAHXTAJigNRNBZ9+YK98apdCV8qpyk5y7gEaAC3Bm74zeNoyVKyEuy0qbiwB17I2ez9Zy4UsrDzSVBAsQlJy37oAQvBJgALpyt5JBN9wB4w3bKjlUdMUS1qWueQCVMCAkOzJADX9caLA8LQZk0kmygAH0DPbvjL+E+SBMkoBJ5qj/AOo90Ab2ew9KqWQQtKSZaQCXSfGuAQ130vvjVyaU8ipJSCGIs/veMJs9KXOw9DHxCQG3KSXB6d0ek7Oq5WmSojxkA94ffAeKUdMU1M4HyencLD1NBaiqkqLMLFtfxugSuuesmq0Cpim6ATb1ARPIm5Z7faFuzdAHq2oaVl0c2J0B/o/qgVJqFMCznQMNB3wVmU4XJOYKN0+Lc+0QyTLKfFE/0kj/AHwCVWLzJCUJsNSogHXexaKn01SiQQwGjqdtHu0EBJURdE4jpmgf74iXRspP1S/GFzMcDrD3EA5C1LUlSGWkKAJT0dL7opVNJMShaui+8sLx1czJNmoS4Ocs27R4dMqDlU51BHq39MAMoq1AAKlqCvuq7+aGhTa1IPNmH0FezLCloeJ5spIA7++AimYkCPHNv2FD3RErE5ZUHWpJLAAAj3dUSZIF4olikjcoQGp+iucpXvDZiCYKAlkhS+tgALcLPAKQocoSXuxu4vFozAVFJJ4OCX9cATkTGcGY6TYcR7ojnFBPONz0k66P2RWkz5abhrd/Y8VKhRJCtwUHbgNW7HgMtPbMq+8+2FCnFOY9ZjkAToUq5MMlW/TTU9EW6hC+SWSlSRlZyCAYuYRUqEhDftb28owzG6pSpRBNuHGx4wGXkyrRNkG6/Y0QyZI4RbSIqmBEOyjjf1d8OCYc0QWsKQXXlY83uuPhBBNLMAYAAO51f1kRDs+kAr5oZkvbrgpNlKUtMuXdSyAlIGpJAA6IIHfRVsqyr/tFu6KhplpFkDpLj2RtZmxlWAxpVdLKTc+lFGq2UqgljTzOxJPvMBY2cnE07KIBCdOq3w9UZzZ6flqZqVDxlqIPWTu6mLwTpqdUmVNTNSqWop5udJGYA3Z+uAWCrmCoOUpHEkZt76GAkx2Q9QsjQt7Iv7ETVJWqWogBPiPxUXKeotbpiviEscrMYkuXc3LkXizs2EgVDnnMlrXbnEt6oA1svWg1lQl7OhuvnD4RmvCECutIeyEJCel3U/r9UP2bWRVLvbKm12sT2xZ21Ug1Lpu6A5LXub2gOeDqsZM2S3OH1gI3gskhuhgXHGPRtjZn9zR+znSexSh6rR47hazKqApBYlKh6vVpqIK1208yTRCQlSpalTnzJLHJdR53WR74DP10oicogs0xXC7KVbjuh86eDMlEHyk9j2ipOmOgrDl1jVjq511zWi8JCFoOUji2nrgrVcqBKN1B2um513RWTPTxqD3j2RPgjmTNExRQoJdKwkMyWLHj1xWTUpP+tV2I/lBDipJ8mpP7yv4ojGXlJf1c4c9N1KdOu8Zjbshypyf1qefuyz/DFZU1OdLTZ5OYeOlQSb6F7QFwUgnT5pKiCF7iBZkl9OPsiSbhiUg85Vrags9r98Dvp/Jz5hIJSSHb7qfiYKzqvNKUWI0L6OIDPyFOWbe19Du3d8WJ8wOWOpvZohpA6x19fTCbQ8b/AI7oDswvcN1QJrZjqS4a4gkshtYGV27oI9ogrRU1SFJBYP1eyJVVDqCQASeodukUqMgp0NhEaJzTBdrd8EFp0tSQ+ZOtw3rsI5TT2FrB9A+vviRSwlF3e3bDJCQxU5uX79YDIT1jMq+88Y5DZ/jK6z7YUBpMKJElDcVe0xzF0/VnXtPQYI4DRFUlJf7W79pUXJ+A5wxHdbv74DHUqJZD5xFqVyRdlgtwvGlGziQLJB3Fy1upr9UdRgCQbJToNzD1CAz3II3E+ifhFdapbkAlxuaNVN2fTd0g9luixMMRspLUfspAvlAfTeS57AO2AC4IsZ12ew1txvGo2QHLYrISAWQVKP7qVe8xHJ2XTLcS1pDi/NHTwN/5wV2Rkpoqkz1KEzmFIYpFyUl7ngn1wHp8+sK0G+qgAU9rs9m0vFhM4hkgWBbqADvrGXm7eyplyggAvZSS46WX6rxbO3NKoHUODcbnDG4GsB574WJpKqYkusyXUWbUhWmnlGMPgC3XNO9IA9ZjfbU0Ka/EUELySESMuZ2OYF2D9AA048IE4dsQVTZspE7mgZgoMSUlixGh6+HrDJzsUTnXfyjFnZ6qSueUgvmTu4Aj4mFW7JLlzVpzmxPG3QQYZR4DPTOllCnUVBIHHMWI06YAgEZaxYAtyY/9tfxwgRtHPUZ4G7Im/fujbV2x6k1cpCV8+YhSg72CGcKfQXB1jLbVbOzpc/Jlllkgvc5gq4OloANSTTyiCQfG+Ig9jGHBVLNJSXlqQoEaZbg97xJsvsUmYeUqJ0uUEq8RI5xDO7k2G7TjByjoQeUkSlFUuaGZad1yR43QC4O6Awu2KwZ0oiVyKTJSQA93KjmFhqbdggNJxBSSbvm1ffBPaCjnfSBKWoqKQyc1iU3I9QbsgTUysqyngW/DwHouzeJJVIcB8oOZO+4Yi9n8WCKMSR5iYP3pY/2RgMExISyq9ikh3KWI0Nuhx3RqMLkGoCih05WfNMULHsLwBdeJndJUOuan/wDKKNdXun9E/wDzCfYgQ6bs2sazgNzJml9W0yxZpsAm8lnCwcr88T1k3I1BS1oDKSasGYoqTldQDE6WAfpi7KmWIbUW3WA4fjdBw7JKBGdctzxWXJ43S2+JJOAoUU8+XbiUsdHbmvwgMlT1TKHNAO/+d4vpwqebpSlQIB8nhffxjUKwqjc8oqW6WZQId+GrG44bonViFJJsVHTQaF+F7GAxs3C6lrIT/wBv84o1GBzyHP8At9wj0+gqaaanMkpt9oh7b7xYTQS5niFKuo6QHm9Ph83ILAOBqpr79eBiOtRkKSq5CbtcaBiDxj06RgqEhsiYcrCZe+WO6A8pm4unKRzm4Ne0RSMTOugJs+rcW4R6nOwmnHjIT2iKx2VplKCwgPYuk2LcRoYDxabM5x6zCgrXyQJiwBbMYUBpsB2eqFyUKTPCQc1sv7Shx4wTRspPOtSexP8AOC+yMg/RZZAGq39NcHUyOiAySdkJu+qX3D4x1Wya/wBYmk9DRsOS6Gh6aeA81XgVRnZlkcST7g0EaDZZSj9amaA1sq/UbRvk0/RD0yYDC1GyYB5kucrpVMb3RRm7KTWP1ObgM5J32Zg5ffHpXIQ7kOiA8zpdmCSM1NMBZzzikb9ziNDT7HSgLy1C32yffGt5CHJkQGWTsjJ+zM/6iv4ov4bs/KkLzy0Mo2JJKnHS53eqDn0eF9HgBNRhyVKKykKV90Bm3b+OsDpNLO5QnkUJy3lqBcvpcEaMTGlMmF9HgMRWYfXKm8q0vlEBpagpmB1DM1+no4RZm4dPmDPNAVMZrsBbhl3PGu+iPHTRcYDzDEKOfKOZROV9E+/sGg1huE4tPTMTOlpQvK4yE5NXGof2NaPT5mHIVqkEcCHiCVhEtmCUjcQAIDxvaCgnzlrqpoQhWdCUy0uosxLkgABO67boYvDEy1VCmClmWQM6QyFW0JsS4N49qGDo+z/OGI2dkggiWlxd2gPnVFGtZyiWQpm01fQ8O2PQdltjKlEjMZolzSoFnfm8FEWLjgY9IRs5ISoqTJQFHVQSHv0xZlYaBoIDzqbsDOUsKMwXPO1Nt5FrlumDFBsaEhuVXpcAsH39eu+NvLpwNX7Ghwpwdx/HGAwFR4OkruZ8w9bGK87waO+WeQXJuLe3Toj0VVNwEc+jQHnsnwcJPjzSSPsaevfDpng1QQWmrfjb2f0j0EU3R3w36NAeZfm7moUDLmg8QtL2tw7Y12C4KlCbJQlflZU5b9TnfB8U5ENmSSbPppAUzRt/SGqpfwRF3kiNbj1w+XTP0gwA5VJuypPWkRGKcDcB1QVXRkaA98Qmm4gwHz/iQ+uX94wolxNP10z7xhQB/BfCbIp5KZZllWUquCQ7qUoeTwMEPzwyPMq7/lhQoDo8MUjzKu/5YkHhnp/Mq9L5YUKAenw1U4/yFd/yw789lP5hXf8ALChQHfz20/mFd/ywvz20/mFel8sKFAOPhvp/MK9L5Y7+fCn8wr0vlhQoBfnxp/MK9L5YX58KbzCvS+WFCgF+fCn8wrv+WOfnwp/MK9L5YUKAX58afzCu/wCWHDw40/mFel8sKFAdHhzpv1dXpfLDE+HCnCieQUxbyt+n2YUKAlPh0pv1dXpfLHPz503mFel8sKFAL8+dN5hXpfLHR4dKbzCj+98sKFAI+HSm/V1D975YcPDvTeYV6XywoUB0eHem8wr0vljh8O9N5hXpfLChQCT4eKbzCvS+WO/n3pf1dXpfLChQHPz7U3mFel8sd/PtS+YV6XywoUAj4d6b9XV6Xyww+HWm3SFD94/wwoUB0eHam8wv0vlhx8O9N5hXpfLHIUB5jW43KVMUoE84vod927NIUKFAf//Z"/>
          <p:cNvSpPr>
            <a:spLocks noChangeAspect="1" noChangeArrowheads="1"/>
          </p:cNvSpPr>
          <p:nvPr/>
        </p:nvSpPr>
        <p:spPr bwMode="auto">
          <a:xfrm>
            <a:off x="609600" y="-871538"/>
            <a:ext cx="2619375" cy="174307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52600" y="1295400"/>
            <a:ext cx="5867400" cy="2971800"/>
          </a:xfrm>
          <a:prstGeom prst="rect">
            <a:avLst/>
          </a:prstGeom>
        </p:spPr>
      </p:pic>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4131118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sz="6000" dirty="0" smtClean="0">
                <a:latin typeface="AR BONNIE" pitchFamily="2" charset="0"/>
              </a:rPr>
              <a:t>Wynkoop Present</a:t>
            </a:r>
            <a:endParaRPr lang="en-US" sz="6000" dirty="0">
              <a:latin typeface="AR BONNIE" pitchFamily="2" charset="0"/>
            </a:endParaRPr>
          </a:p>
        </p:txBody>
      </p:sp>
      <p:pic>
        <p:nvPicPr>
          <p:cNvPr id="5" name="Content Placeholder 4" descr="Wynkoop, beer wagon 3.jpg"/>
          <p:cNvPicPr>
            <a:picLocks noGrp="1" noChangeAspect="1"/>
          </p:cNvPicPr>
          <p:nvPr>
            <p:ph idx="1"/>
          </p:nvPr>
        </p:nvPicPr>
        <p:blipFill>
          <a:blip r:embed="rId3" cstate="email"/>
          <a:stretch>
            <a:fillRect/>
          </a:stretch>
        </p:blipFill>
        <p:spPr>
          <a:xfrm>
            <a:off x="5029200" y="3810000"/>
            <a:ext cx="3703109" cy="2777332"/>
          </a:xfrm>
        </p:spPr>
      </p:pic>
      <p:pic>
        <p:nvPicPr>
          <p:cNvPr id="6" name="Picture 5" descr="Gov Hickenlooper with Dennis Holzrichter 2.jpg"/>
          <p:cNvPicPr>
            <a:picLocks noChangeAspect="1"/>
          </p:cNvPicPr>
          <p:nvPr/>
        </p:nvPicPr>
        <p:blipFill>
          <a:blip r:embed="rId4" cstate="email"/>
          <a:stretch>
            <a:fillRect/>
          </a:stretch>
        </p:blipFill>
        <p:spPr>
          <a:xfrm>
            <a:off x="5029200" y="1295400"/>
            <a:ext cx="3733800" cy="2438400"/>
          </a:xfrm>
          <a:prstGeom prst="rect">
            <a:avLst/>
          </a:prstGeom>
        </p:spPr>
      </p:pic>
      <p:sp>
        <p:nvSpPr>
          <p:cNvPr id="8" name="TextBox 7"/>
          <p:cNvSpPr txBox="1"/>
          <p:nvPr/>
        </p:nvSpPr>
        <p:spPr>
          <a:xfrm flipH="1">
            <a:off x="609600" y="1219200"/>
            <a:ext cx="4267200" cy="3416320"/>
          </a:xfrm>
          <a:prstGeom prst="rect">
            <a:avLst/>
          </a:prstGeom>
          <a:noFill/>
        </p:spPr>
        <p:txBody>
          <a:bodyPr wrap="square" rtlCol="0">
            <a:spAutoFit/>
          </a:bodyPr>
          <a:lstStyle/>
          <a:p>
            <a:r>
              <a:rPr lang="en-US" dirty="0" smtClean="0"/>
              <a:t>-Began Canning in 2010</a:t>
            </a:r>
          </a:p>
          <a:p>
            <a:r>
              <a:rPr lang="en-US" dirty="0" smtClean="0"/>
              <a:t>-Self-Distribution Efforts</a:t>
            </a:r>
          </a:p>
          <a:p>
            <a:r>
              <a:rPr lang="en-US" dirty="0" smtClean="0"/>
              <a:t>-Increased Production 25% in 2010</a:t>
            </a:r>
          </a:p>
          <a:p>
            <a:r>
              <a:rPr lang="en-US" dirty="0" smtClean="0"/>
              <a:t>-Collaboration Beers</a:t>
            </a:r>
          </a:p>
          <a:p>
            <a:r>
              <a:rPr lang="en-US" dirty="0" smtClean="0"/>
              <a:t>-Beer Dinners, Beer Festivals</a:t>
            </a:r>
          </a:p>
          <a:p>
            <a:r>
              <a:rPr lang="en-US" dirty="0" smtClean="0"/>
              <a:t>-Joint Venture with Breckenridge Holdings</a:t>
            </a:r>
          </a:p>
          <a:p>
            <a:r>
              <a:rPr lang="en-US" dirty="0" smtClean="0"/>
              <a:t>-Increased Seasonal Offerings</a:t>
            </a:r>
          </a:p>
          <a:p>
            <a:r>
              <a:rPr lang="en-US" dirty="0" smtClean="0"/>
              <a:t>-Having Fun, improving image</a:t>
            </a:r>
          </a:p>
          <a:p>
            <a:r>
              <a:rPr lang="en-US" dirty="0" smtClean="0"/>
              <a:t>-Bringing Back Customers</a:t>
            </a:r>
          </a:p>
          <a:p>
            <a:endParaRPr lang="en-US" dirty="0" smtClean="0"/>
          </a:p>
          <a:p>
            <a:endParaRPr lang="en-US" dirty="0" smtClean="0"/>
          </a:p>
          <a:p>
            <a:endParaRPr lang="en-US" dirty="0"/>
          </a:p>
        </p:txBody>
      </p:sp>
      <p:pic>
        <p:nvPicPr>
          <p:cNvPr id="10" name="Picture 9" descr="Tut's Royal Gold with tap handle.jpg"/>
          <p:cNvPicPr>
            <a:picLocks noChangeAspect="1"/>
          </p:cNvPicPr>
          <p:nvPr/>
        </p:nvPicPr>
        <p:blipFill>
          <a:blip r:embed="rId5" cstate="email"/>
          <a:stretch>
            <a:fillRect/>
          </a:stretch>
        </p:blipFill>
        <p:spPr>
          <a:xfrm>
            <a:off x="2819400" y="3886200"/>
            <a:ext cx="1999899" cy="2667000"/>
          </a:xfrm>
          <a:prstGeom prst="rect">
            <a:avLst/>
          </a:prstGeom>
        </p:spPr>
      </p:pic>
      <p:pic>
        <p:nvPicPr>
          <p:cNvPr id="11" name="Picture 10" descr="Wynkoop dispensary spoof ad.JPG"/>
          <p:cNvPicPr>
            <a:picLocks noChangeAspect="1"/>
          </p:cNvPicPr>
          <p:nvPr/>
        </p:nvPicPr>
        <p:blipFill>
          <a:blip r:embed="rId6" cstate="email"/>
          <a:stretch>
            <a:fillRect/>
          </a:stretch>
        </p:blipFill>
        <p:spPr>
          <a:xfrm>
            <a:off x="381000" y="3886200"/>
            <a:ext cx="2333625" cy="2476500"/>
          </a:xfrm>
          <a:prstGeom prst="rect">
            <a:avLst/>
          </a:prstGeom>
        </p:spPr>
      </p:pic>
      <p:sp>
        <p:nvSpPr>
          <p:cNvPr id="12" name="Footer Placeholder 11"/>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smtClean="0">
                <a:latin typeface="AR BONNIE" pitchFamily="2" charset="0"/>
              </a:rPr>
              <a:t>Wynkoop Future</a:t>
            </a:r>
            <a:endParaRPr lang="en-US" sz="6600" dirty="0">
              <a:latin typeface="AR BONNIE" pitchFamily="2" charset="0"/>
            </a:endParaRPr>
          </a:p>
        </p:txBody>
      </p:sp>
      <p:sp>
        <p:nvSpPr>
          <p:cNvPr id="3" name="Content Placeholder 2"/>
          <p:cNvSpPr>
            <a:spLocks noGrp="1"/>
          </p:cNvSpPr>
          <p:nvPr>
            <p:ph idx="1"/>
          </p:nvPr>
        </p:nvSpPr>
        <p:spPr>
          <a:xfrm>
            <a:off x="457200" y="1371600"/>
            <a:ext cx="6477000" cy="3352799"/>
          </a:xfrm>
        </p:spPr>
        <p:txBody>
          <a:bodyPr>
            <a:normAutofit fontScale="77500" lnSpcReduction="20000"/>
          </a:bodyPr>
          <a:lstStyle/>
          <a:p>
            <a:r>
              <a:rPr lang="en-US" dirty="0" smtClean="0"/>
              <a:t>Focus on beer quality and consistency</a:t>
            </a:r>
          </a:p>
          <a:p>
            <a:r>
              <a:rPr lang="en-US" dirty="0" smtClean="0"/>
              <a:t>Shift can and keg production to Breckenridge</a:t>
            </a:r>
          </a:p>
          <a:p>
            <a:r>
              <a:rPr lang="en-US" dirty="0" smtClean="0"/>
              <a:t>Update and improve equipment</a:t>
            </a:r>
          </a:p>
          <a:p>
            <a:r>
              <a:rPr lang="en-US" dirty="0" smtClean="0"/>
              <a:t>Attract new customers while keeping the old</a:t>
            </a:r>
          </a:p>
          <a:p>
            <a:r>
              <a:rPr lang="en-US" dirty="0" smtClean="0"/>
              <a:t>Expand our Colorado market for kegs/cans</a:t>
            </a:r>
          </a:p>
          <a:p>
            <a:r>
              <a:rPr lang="en-US" dirty="0" smtClean="0"/>
              <a:t>Adapt to changing consumers tastes/trends</a:t>
            </a:r>
          </a:p>
          <a:p>
            <a:r>
              <a:rPr lang="en-US" dirty="0" smtClean="0"/>
              <a:t>Enjoy the Craft Beer culture in Colorado</a:t>
            </a:r>
          </a:p>
          <a:p>
            <a:endParaRPr lang="en-US" dirty="0" smtClean="0"/>
          </a:p>
          <a:p>
            <a:endParaRPr lang="en-US" dirty="0"/>
          </a:p>
        </p:txBody>
      </p:sp>
      <p:pic>
        <p:nvPicPr>
          <p:cNvPr id="4" name="Picture 3" descr="Trip Pix 017.jpg"/>
          <p:cNvPicPr>
            <a:picLocks noChangeAspect="1"/>
          </p:cNvPicPr>
          <p:nvPr/>
        </p:nvPicPr>
        <p:blipFill>
          <a:blip r:embed="rId3" cstate="email"/>
          <a:stretch>
            <a:fillRect/>
          </a:stretch>
        </p:blipFill>
        <p:spPr>
          <a:xfrm>
            <a:off x="6934200" y="1524000"/>
            <a:ext cx="1828800" cy="2286000"/>
          </a:xfrm>
          <a:prstGeom prst="rect">
            <a:avLst/>
          </a:prstGeom>
        </p:spPr>
      </p:pic>
      <p:pic>
        <p:nvPicPr>
          <p:cNvPr id="5" name="Picture 4" descr="Trip Pix 016.jpg"/>
          <p:cNvPicPr>
            <a:picLocks noChangeAspect="1"/>
          </p:cNvPicPr>
          <p:nvPr/>
        </p:nvPicPr>
        <p:blipFill>
          <a:blip r:embed="rId4" cstate="email"/>
          <a:stretch>
            <a:fillRect/>
          </a:stretch>
        </p:blipFill>
        <p:spPr>
          <a:xfrm>
            <a:off x="533400" y="4191000"/>
            <a:ext cx="2944766" cy="2209800"/>
          </a:xfrm>
          <a:prstGeom prst="rect">
            <a:avLst/>
          </a:prstGeom>
        </p:spPr>
      </p:pic>
      <p:pic>
        <p:nvPicPr>
          <p:cNvPr id="6" name="Picture 5" descr="Parade%20of%20Darks,%20small%20pic.jpg"/>
          <p:cNvPicPr>
            <a:picLocks noChangeAspect="1"/>
          </p:cNvPicPr>
          <p:nvPr/>
        </p:nvPicPr>
        <p:blipFill>
          <a:blip r:embed="rId5" cstate="email"/>
          <a:stretch>
            <a:fillRect/>
          </a:stretch>
        </p:blipFill>
        <p:spPr>
          <a:xfrm>
            <a:off x="6934200" y="3962400"/>
            <a:ext cx="1771688" cy="2363843"/>
          </a:xfrm>
          <a:prstGeom prst="rect">
            <a:avLst/>
          </a:prstGeom>
        </p:spPr>
      </p:pic>
      <p:pic>
        <p:nvPicPr>
          <p:cNvPr id="7" name="Picture 6" descr="Rail Yard, hand sixpacking, smaller file.jpg"/>
          <p:cNvPicPr>
            <a:picLocks noChangeAspect="1"/>
          </p:cNvPicPr>
          <p:nvPr/>
        </p:nvPicPr>
        <p:blipFill>
          <a:blip r:embed="rId6" cstate="email"/>
          <a:stretch>
            <a:fillRect/>
          </a:stretch>
        </p:blipFill>
        <p:spPr>
          <a:xfrm>
            <a:off x="3810000" y="4191000"/>
            <a:ext cx="2946400" cy="2209800"/>
          </a:xfrm>
          <a:prstGeom prst="rect">
            <a:avLst/>
          </a:prstGeom>
        </p:spPr>
      </p:pic>
      <p:sp>
        <p:nvSpPr>
          <p:cNvPr id="8" name="Footer Placeholder 7"/>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r>
              <a:rPr lang="en-US" dirty="0" smtClean="0">
                <a:latin typeface="Engravers MT" pitchFamily="18" charset="0"/>
              </a:rPr>
              <a:t>Tonight’s Topic:</a:t>
            </a:r>
            <a:br>
              <a:rPr lang="en-US" dirty="0" smtClean="0">
                <a:latin typeface="Engravers MT" pitchFamily="18" charset="0"/>
              </a:rPr>
            </a:br>
            <a:r>
              <a:rPr lang="en-US" sz="3100" dirty="0" smtClean="0">
                <a:latin typeface="Engravers MT" pitchFamily="18" charset="0"/>
              </a:rPr>
              <a:t>The Changing Nature of Innovation in craft brewing</a:t>
            </a:r>
            <a:r>
              <a:rPr lang="en-US" dirty="0" smtClean="0">
                <a:latin typeface="Engravers MT" pitchFamily="18" charset="0"/>
              </a:rPr>
              <a:t/>
            </a:r>
            <a:br>
              <a:rPr lang="en-US" dirty="0" smtClean="0">
                <a:latin typeface="Engravers MT" pitchFamily="18" charset="0"/>
              </a:rPr>
            </a:br>
            <a:endParaRPr lang="en-US" dirty="0">
              <a:latin typeface="Engravers MT" pitchFamily="18" charset="0"/>
            </a:endParaRPr>
          </a:p>
        </p:txBody>
      </p:sp>
      <p:sp>
        <p:nvSpPr>
          <p:cNvPr id="3" name="Content Placeholder 2"/>
          <p:cNvSpPr>
            <a:spLocks noGrp="1"/>
          </p:cNvSpPr>
          <p:nvPr>
            <p:ph idx="1"/>
          </p:nvPr>
        </p:nvSpPr>
        <p:spPr>
          <a:xfrm>
            <a:off x="457200" y="1905000"/>
            <a:ext cx="8229600" cy="4267201"/>
          </a:xfrm>
        </p:spPr>
        <p:txBody>
          <a:bodyPr>
            <a:normAutofit/>
          </a:bodyPr>
          <a:lstStyle/>
          <a:p>
            <a:r>
              <a:rPr lang="en-US" sz="2800" dirty="0" smtClean="0"/>
              <a:t>Inspired by The Brewers Association Russell Schehrer Award for Innovation in Craft Brewing</a:t>
            </a:r>
          </a:p>
          <a:p>
            <a:pPr lvl="1"/>
            <a:r>
              <a:rPr lang="en-US" sz="2400" dirty="0" smtClean="0"/>
              <a:t>Who was Russell Schehrer?</a:t>
            </a:r>
          </a:p>
          <a:p>
            <a:pPr lvl="1"/>
            <a:r>
              <a:rPr lang="en-US" sz="2400" dirty="0" smtClean="0"/>
              <a:t>What made them want to name an award after him?</a:t>
            </a:r>
          </a:p>
          <a:p>
            <a:pPr lvl="1"/>
            <a:r>
              <a:rPr lang="en-US" sz="2400" dirty="0" smtClean="0"/>
              <a:t>What made Russell influential to early craft brewers?</a:t>
            </a:r>
          </a:p>
          <a:p>
            <a:pPr lvl="2"/>
            <a:r>
              <a:rPr lang="en-US" sz="2000" dirty="0" smtClean="0"/>
              <a:t>Produced mead, cream stout, barley wine, chili beer</a:t>
            </a:r>
          </a:p>
          <a:p>
            <a:pPr lvl="2"/>
            <a:r>
              <a:rPr lang="en-US" sz="2000" dirty="0" smtClean="0"/>
              <a:t>Cask conditioned beer (Warm and Flat is where it’s at!)</a:t>
            </a:r>
          </a:p>
          <a:p>
            <a:pPr lvl="2"/>
            <a:r>
              <a:rPr lang="en-US" sz="2000" dirty="0" smtClean="0"/>
              <a:t>Big personality, talked to many people</a:t>
            </a:r>
          </a:p>
          <a:p>
            <a:pPr lvl="2"/>
            <a:r>
              <a:rPr lang="en-US" sz="2000" dirty="0" smtClean="0"/>
              <a:t>Made some good beer!</a:t>
            </a:r>
          </a:p>
          <a:p>
            <a:endParaRPr lang="en-US" sz="2400" dirty="0" smtClean="0"/>
          </a:p>
          <a:p>
            <a:endParaRPr lang="en-US" sz="2400" dirty="0" smtClean="0"/>
          </a:p>
          <a:p>
            <a:pPr lvl="1"/>
            <a:endParaRPr lang="en-US" sz="2400"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228573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11362"/>
          </a:xfrm>
        </p:spPr>
        <p:txBody>
          <a:bodyPr>
            <a:noAutofit/>
          </a:bodyPr>
          <a:lstStyle/>
          <a:p>
            <a:pPr lvl="2"/>
            <a:r>
              <a:rPr lang="en-US" sz="3600" b="1" dirty="0" smtClean="0"/>
              <a:t>Definition of </a:t>
            </a:r>
            <a:r>
              <a:rPr lang="en-US" sz="3600" b="1" i="1" dirty="0" smtClean="0"/>
              <a:t>INNOVATION:</a:t>
            </a:r>
            <a:r>
              <a:rPr lang="en-US" sz="2800" b="1" i="1" dirty="0" smtClean="0"/>
              <a:t/>
            </a:r>
            <a:br>
              <a:rPr lang="en-US" sz="2800" b="1" i="1" dirty="0" smtClean="0"/>
            </a:br>
            <a:r>
              <a:rPr lang="en-US" sz="2800" b="1" i="1" dirty="0" smtClean="0"/>
              <a:t>	</a:t>
            </a:r>
            <a:r>
              <a:rPr lang="en-US" sz="2800" dirty="0" smtClean="0"/>
              <a:t>1</a:t>
            </a:r>
            <a:r>
              <a:rPr lang="en-US" sz="2800" b="1" dirty="0" smtClean="0"/>
              <a:t>:</a:t>
            </a:r>
            <a:r>
              <a:rPr lang="en-US" sz="2800" dirty="0" smtClean="0"/>
              <a:t> the introduction of something new </a:t>
            </a:r>
            <a:br>
              <a:rPr lang="en-US" sz="2800" dirty="0" smtClean="0"/>
            </a:br>
            <a:r>
              <a:rPr lang="en-US" sz="2800" dirty="0" smtClean="0"/>
              <a:t>	2</a:t>
            </a:r>
            <a:r>
              <a:rPr lang="en-US" sz="2800" b="1" dirty="0" smtClean="0"/>
              <a:t>:</a:t>
            </a:r>
            <a:r>
              <a:rPr lang="en-US" sz="2800" dirty="0" smtClean="0"/>
              <a:t> a new idea, method, process, or device*</a:t>
            </a:r>
            <a:endParaRPr lang="en-US" sz="2800" dirty="0"/>
          </a:p>
        </p:txBody>
      </p:sp>
      <p:sp>
        <p:nvSpPr>
          <p:cNvPr id="3" name="Content Placeholder 2"/>
          <p:cNvSpPr>
            <a:spLocks noGrp="1"/>
          </p:cNvSpPr>
          <p:nvPr>
            <p:ph idx="1"/>
          </p:nvPr>
        </p:nvSpPr>
        <p:spPr>
          <a:xfrm>
            <a:off x="533400" y="5029200"/>
            <a:ext cx="8229600" cy="1020763"/>
          </a:xfrm>
        </p:spPr>
        <p:txBody>
          <a:bodyPr>
            <a:normAutofit/>
          </a:bodyPr>
          <a:lstStyle/>
          <a:p>
            <a:r>
              <a:rPr lang="en-US" sz="2400" dirty="0" smtClean="0"/>
              <a:t>What makes craft brewers  and their beers innovative?</a:t>
            </a:r>
          </a:p>
          <a:p>
            <a:pPr lvl="1"/>
            <a:r>
              <a:rPr lang="en-US" sz="2400" dirty="0" smtClean="0"/>
              <a:t>Or are we repackaging old ideas under a new name</a:t>
            </a:r>
          </a:p>
          <a:p>
            <a:pPr lvl="1"/>
            <a:endParaRPr lang="en-US" sz="2400" dirty="0" smtClean="0"/>
          </a:p>
        </p:txBody>
      </p:sp>
      <p:pic>
        <p:nvPicPr>
          <p:cNvPr id="6" name="Picture 5" descr="Cantillion Filter.zip"/>
          <p:cNvPicPr>
            <a:picLocks noChangeAspect="1"/>
          </p:cNvPicPr>
          <p:nvPr/>
        </p:nvPicPr>
        <p:blipFill>
          <a:blip r:embed="rId3" cstate="email"/>
          <a:stretch>
            <a:fillRect/>
          </a:stretch>
        </p:blipFill>
        <p:spPr>
          <a:xfrm>
            <a:off x="4114800" y="2133600"/>
            <a:ext cx="4191000" cy="2533650"/>
          </a:xfrm>
          <a:prstGeom prst="rect">
            <a:avLst/>
          </a:prstGeom>
        </p:spPr>
      </p:pic>
      <p:sp>
        <p:nvSpPr>
          <p:cNvPr id="7" name="TextBox 6"/>
          <p:cNvSpPr txBox="1"/>
          <p:nvPr/>
        </p:nvSpPr>
        <p:spPr>
          <a:xfrm>
            <a:off x="1143000" y="2895600"/>
            <a:ext cx="2590800" cy="923330"/>
          </a:xfrm>
          <a:prstGeom prst="rect">
            <a:avLst/>
          </a:prstGeom>
          <a:noFill/>
        </p:spPr>
        <p:txBody>
          <a:bodyPr wrap="square" rtlCol="0">
            <a:spAutoFit/>
          </a:bodyPr>
          <a:lstStyle/>
          <a:p>
            <a:r>
              <a:rPr lang="en-US" dirty="0" smtClean="0"/>
              <a:t>Example of innovative brewing device</a:t>
            </a:r>
          </a:p>
          <a:p>
            <a:r>
              <a:rPr lang="en-US" dirty="0" smtClean="0"/>
              <a:t>(circa 1930?) </a:t>
            </a:r>
            <a:endParaRPr lang="en-US" dirty="0"/>
          </a:p>
        </p:txBody>
      </p:sp>
      <p:sp>
        <p:nvSpPr>
          <p:cNvPr id="10" name="Right Arrow 9"/>
          <p:cNvSpPr/>
          <p:nvPr/>
        </p:nvSpPr>
        <p:spPr>
          <a:xfrm>
            <a:off x="2743200" y="31242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p:cNvSpPr>
            <a:spLocks noGrp="1"/>
          </p:cNvSpPr>
          <p:nvPr>
            <p:ph type="ftr" sz="quarter" idx="11"/>
          </p:nvPr>
        </p:nvSpPr>
        <p:spPr/>
        <p:txBody>
          <a:bodyPr/>
          <a:lstStyle/>
          <a:p>
            <a:r>
              <a:rPr lang="en-US" smtClean="0"/>
              <a:t>* New Oxford American Dictionary, 2005</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800" dirty="0" smtClean="0">
                <a:latin typeface="Old English Text MT" pitchFamily="66" charset="0"/>
              </a:rPr>
              <a:t>Exciting Times for Craft Beer!</a:t>
            </a:r>
            <a:endParaRPr lang="en-US" sz="4800" dirty="0">
              <a:latin typeface="Old English Text MT" pitchFamily="66" charset="0"/>
            </a:endParaRPr>
          </a:p>
        </p:txBody>
      </p:sp>
      <p:sp>
        <p:nvSpPr>
          <p:cNvPr id="6" name="Content Placeholder 5"/>
          <p:cNvSpPr>
            <a:spLocks noGrp="1"/>
          </p:cNvSpPr>
          <p:nvPr>
            <p:ph idx="1"/>
          </p:nvPr>
        </p:nvSpPr>
        <p:spPr/>
        <p:txBody>
          <a:bodyPr>
            <a:normAutofit lnSpcReduction="10000"/>
          </a:bodyPr>
          <a:lstStyle/>
          <a:p>
            <a:r>
              <a:rPr lang="en-US" dirty="0" smtClean="0">
                <a:latin typeface="Franklin Gothic Medium" pitchFamily="34" charset="0"/>
              </a:rPr>
              <a:t>Ever increasing selection on the market</a:t>
            </a:r>
          </a:p>
          <a:p>
            <a:r>
              <a:rPr lang="en-US" dirty="0" smtClean="0">
                <a:latin typeface="Franklin Gothic Medium" pitchFamily="34" charset="0"/>
              </a:rPr>
              <a:t>Increased volume and price points for craft</a:t>
            </a:r>
          </a:p>
          <a:p>
            <a:r>
              <a:rPr lang="en-US" dirty="0" smtClean="0">
                <a:latin typeface="Franklin Gothic Medium" pitchFamily="34" charset="0"/>
              </a:rPr>
              <a:t>Not your dads craft beer (2</a:t>
            </a:r>
            <a:r>
              <a:rPr lang="en-US" baseline="30000" dirty="0" smtClean="0">
                <a:latin typeface="Franklin Gothic Medium" pitchFamily="34" charset="0"/>
              </a:rPr>
              <a:t>nd</a:t>
            </a:r>
            <a:r>
              <a:rPr lang="en-US" dirty="0" smtClean="0">
                <a:latin typeface="Franklin Gothic Medium" pitchFamily="34" charset="0"/>
              </a:rPr>
              <a:t> generation)</a:t>
            </a:r>
          </a:p>
          <a:p>
            <a:r>
              <a:rPr lang="en-US" dirty="0" smtClean="0">
                <a:latin typeface="Franklin Gothic Medium" pitchFamily="34" charset="0"/>
              </a:rPr>
              <a:t>Industry Rock Stars with TV shows</a:t>
            </a:r>
          </a:p>
          <a:p>
            <a:r>
              <a:rPr lang="en-US" dirty="0" err="1" smtClean="0">
                <a:latin typeface="Franklin Gothic Medium" pitchFamily="34" charset="0"/>
              </a:rPr>
              <a:t>Nanobreweries</a:t>
            </a:r>
            <a:r>
              <a:rPr lang="en-US" dirty="0" smtClean="0">
                <a:latin typeface="Franklin Gothic Medium" pitchFamily="34" charset="0"/>
              </a:rPr>
              <a:t>, start ups abound</a:t>
            </a:r>
          </a:p>
          <a:p>
            <a:r>
              <a:rPr lang="en-US" dirty="0" smtClean="0">
                <a:latin typeface="Franklin Gothic Medium" pitchFamily="34" charset="0"/>
              </a:rPr>
              <a:t>Macro breweries successful craft forays</a:t>
            </a:r>
          </a:p>
          <a:p>
            <a:r>
              <a:rPr lang="en-US" dirty="0" smtClean="0">
                <a:latin typeface="Franklin Gothic Medium" pitchFamily="34" charset="0"/>
              </a:rPr>
              <a:t>Market saturation (late 90’s shakeout?)</a:t>
            </a:r>
          </a:p>
          <a:p>
            <a:r>
              <a:rPr lang="en-US" b="1" dirty="0" smtClean="0">
                <a:latin typeface="Franklin Gothic Medium" pitchFamily="34" charset="0"/>
              </a:rPr>
              <a:t>Is Innovation what is driving craft sales?</a:t>
            </a:r>
          </a:p>
          <a:p>
            <a:endParaRPr lang="en-US"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latin typeface="Franklin Gothic Medium" pitchFamily="34" charset="0"/>
              </a:rPr>
              <a:t>Exciting times for Craft Brewers</a:t>
            </a:r>
            <a:endParaRPr lang="en-US" dirty="0">
              <a:latin typeface="Franklin Gothic Medium" pitchFamily="34" charset="0"/>
            </a:endParaRPr>
          </a:p>
        </p:txBody>
      </p:sp>
      <p:pic>
        <p:nvPicPr>
          <p:cNvPr id="6" name="Content Placeholder 5" descr="Monks Kettle P1 001.jpg"/>
          <p:cNvPicPr>
            <a:picLocks noGrp="1" noChangeAspect="1"/>
          </p:cNvPicPr>
          <p:nvPr>
            <p:ph sz="half" idx="1"/>
          </p:nvPr>
        </p:nvPicPr>
        <p:blipFill>
          <a:blip r:embed="rId3" cstate="email">
            <a:duotone>
              <a:prstClr val="black"/>
              <a:schemeClr val="accent4">
                <a:tint val="45000"/>
                <a:satMod val="400000"/>
              </a:schemeClr>
            </a:duotone>
          </a:blip>
          <a:stretch>
            <a:fillRect/>
          </a:stretch>
        </p:blipFill>
        <p:spPr>
          <a:xfrm>
            <a:off x="0" y="0"/>
            <a:ext cx="4571999" cy="6858000"/>
          </a:xfrm>
        </p:spPr>
      </p:pic>
      <p:pic>
        <p:nvPicPr>
          <p:cNvPr id="7" name="Content Placeholder 6" descr="Monks Kettle P2 001.jpg"/>
          <p:cNvPicPr>
            <a:picLocks noGrp="1" noChangeAspect="1"/>
          </p:cNvPicPr>
          <p:nvPr>
            <p:ph sz="half" idx="2"/>
          </p:nvPr>
        </p:nvPicPr>
        <p:blipFill>
          <a:blip r:embed="rId4" cstate="email">
            <a:duotone>
              <a:prstClr val="black"/>
              <a:schemeClr val="accent4">
                <a:tint val="45000"/>
                <a:satMod val="400000"/>
              </a:schemeClr>
            </a:duotone>
            <a:lum/>
          </a:blip>
          <a:stretch>
            <a:fillRect/>
          </a:stretch>
        </p:blipFill>
        <p:spPr>
          <a:xfrm>
            <a:off x="4572000" y="0"/>
            <a:ext cx="4572000" cy="6858000"/>
          </a:xfrm>
        </p:spPr>
      </p:pic>
      <p:sp>
        <p:nvSpPr>
          <p:cNvPr id="5" name="Footer Placeholder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762000"/>
          </a:xfrm>
        </p:spPr>
        <p:txBody>
          <a:bodyPr>
            <a:normAutofit fontScale="90000"/>
          </a:bodyPr>
          <a:lstStyle/>
          <a:p>
            <a:r>
              <a:rPr lang="en-US" sz="3100" dirty="0" smtClean="0">
                <a:latin typeface="Algerian" pitchFamily="82" charset="0"/>
              </a:rPr>
              <a:t>Let’s look at some of Russell’s recipes:</a:t>
            </a:r>
            <a:r>
              <a:rPr lang="en-US" dirty="0" smtClean="0">
                <a:latin typeface="Algerian" pitchFamily="82" charset="0"/>
              </a:rPr>
              <a:t/>
            </a:r>
            <a:br>
              <a:rPr lang="en-US" dirty="0" smtClean="0">
                <a:latin typeface="Algerian" pitchFamily="82" charset="0"/>
              </a:rPr>
            </a:br>
            <a:endParaRPr lang="en-US" dirty="0">
              <a:latin typeface="Algerian" pitchFamily="82" charset="0"/>
            </a:endParaRPr>
          </a:p>
        </p:txBody>
      </p:sp>
      <p:sp>
        <p:nvSpPr>
          <p:cNvPr id="3" name="Content Placeholder 2"/>
          <p:cNvSpPr>
            <a:spLocks noGrp="1"/>
          </p:cNvSpPr>
          <p:nvPr>
            <p:ph idx="1"/>
          </p:nvPr>
        </p:nvSpPr>
        <p:spPr>
          <a:xfrm>
            <a:off x="4495800" y="1828800"/>
            <a:ext cx="3886200" cy="4343400"/>
          </a:xfrm>
        </p:spPr>
        <p:txBody>
          <a:bodyPr>
            <a:normAutofit/>
          </a:bodyPr>
          <a:lstStyle/>
          <a:p>
            <a:pPr marL="0" indent="0">
              <a:buNone/>
            </a:pPr>
            <a:endParaRPr lang="en-US" dirty="0" smtClean="0"/>
          </a:p>
          <a:p>
            <a:endParaRPr lang="en-US" dirty="0"/>
          </a:p>
        </p:txBody>
      </p:sp>
      <p:pic>
        <p:nvPicPr>
          <p:cNvPr id="5" name="Picture 4"/>
          <p:cNvPicPr>
            <a:picLocks noChangeAspect="1"/>
          </p:cNvPicPr>
          <p:nvPr/>
        </p:nvPicPr>
        <p:blipFill>
          <a:blip r:embed="rId3" cstate="email">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tretch>
            <a:fillRect/>
          </a:stretch>
        </p:blipFill>
        <p:spPr>
          <a:xfrm>
            <a:off x="4191000" y="838200"/>
            <a:ext cx="4953000" cy="6026624"/>
          </a:xfrm>
          <a:prstGeom prst="rect">
            <a:avLst/>
          </a:prstGeom>
        </p:spPr>
      </p:pic>
      <p:sp>
        <p:nvSpPr>
          <p:cNvPr id="6" name="TextBox 5"/>
          <p:cNvSpPr txBox="1"/>
          <p:nvPr/>
        </p:nvSpPr>
        <p:spPr>
          <a:xfrm>
            <a:off x="838200" y="838200"/>
            <a:ext cx="2971800" cy="1200329"/>
          </a:xfrm>
          <a:prstGeom prst="rect">
            <a:avLst/>
          </a:prstGeom>
          <a:noFill/>
        </p:spPr>
        <p:txBody>
          <a:bodyPr wrap="square" rtlCol="0">
            <a:spAutoFit/>
          </a:bodyPr>
          <a:lstStyle/>
          <a:p>
            <a:r>
              <a:rPr lang="en-US" dirty="0" smtClean="0"/>
              <a:t>Wynkoop had four hop varieties for all beers in 1988:</a:t>
            </a:r>
          </a:p>
          <a:p>
            <a:r>
              <a:rPr lang="en-US" dirty="0" smtClean="0"/>
              <a:t>Bullion, Willamette</a:t>
            </a:r>
          </a:p>
          <a:p>
            <a:r>
              <a:rPr lang="en-US" dirty="0" smtClean="0"/>
              <a:t>Cascade, </a:t>
            </a:r>
            <a:r>
              <a:rPr lang="en-US" dirty="0" err="1" smtClean="0"/>
              <a:t>Hallertau</a:t>
            </a:r>
            <a:endParaRPr lang="en-US" dirty="0" smtClean="0"/>
          </a:p>
        </p:txBody>
      </p:sp>
      <p:sp>
        <p:nvSpPr>
          <p:cNvPr id="8" name="TextBox 7"/>
          <p:cNvSpPr txBox="1"/>
          <p:nvPr/>
        </p:nvSpPr>
        <p:spPr>
          <a:xfrm>
            <a:off x="838200" y="2133600"/>
            <a:ext cx="2667000" cy="2031325"/>
          </a:xfrm>
          <a:prstGeom prst="rect">
            <a:avLst/>
          </a:prstGeom>
          <a:noFill/>
        </p:spPr>
        <p:txBody>
          <a:bodyPr wrap="square" rtlCol="0">
            <a:spAutoFit/>
          </a:bodyPr>
          <a:lstStyle/>
          <a:p>
            <a:r>
              <a:rPr lang="en-US" dirty="0" smtClean="0"/>
              <a:t>Hop Dosage rate for IPA:</a:t>
            </a:r>
          </a:p>
          <a:p>
            <a:r>
              <a:rPr lang="en-US" dirty="0" smtClean="0"/>
              <a:t>.75lb/barrel or 290g/hl</a:t>
            </a:r>
          </a:p>
          <a:p>
            <a:r>
              <a:rPr lang="en-US" dirty="0" smtClean="0"/>
              <a:t>Compare to 3lb/barrel average reported by Matthew </a:t>
            </a:r>
            <a:r>
              <a:rPr lang="en-US" dirty="0" err="1" smtClean="0"/>
              <a:t>Brynildson</a:t>
            </a:r>
            <a:r>
              <a:rPr lang="en-US" dirty="0" smtClean="0"/>
              <a:t> of Firestone Walker, New Brewer Magazine, 2009</a:t>
            </a:r>
            <a:endParaRPr lang="en-US" dirty="0"/>
          </a:p>
        </p:txBody>
      </p:sp>
      <p:sp>
        <p:nvSpPr>
          <p:cNvPr id="9" name="TextBox 8"/>
          <p:cNvSpPr txBox="1"/>
          <p:nvPr/>
        </p:nvSpPr>
        <p:spPr>
          <a:xfrm>
            <a:off x="838200" y="4267200"/>
            <a:ext cx="2667000" cy="646331"/>
          </a:xfrm>
          <a:prstGeom prst="rect">
            <a:avLst/>
          </a:prstGeom>
          <a:noFill/>
        </p:spPr>
        <p:txBody>
          <a:bodyPr wrap="square" rtlCol="0">
            <a:spAutoFit/>
          </a:bodyPr>
          <a:lstStyle/>
          <a:p>
            <a:r>
              <a:rPr lang="en-US" dirty="0" smtClean="0"/>
              <a:t>Use of oak chips in conditioning</a:t>
            </a:r>
            <a:endParaRPr lang="en-US" dirty="0"/>
          </a:p>
        </p:txBody>
      </p:sp>
      <p:sp>
        <p:nvSpPr>
          <p:cNvPr id="10" name="TextBox 9"/>
          <p:cNvSpPr txBox="1"/>
          <p:nvPr/>
        </p:nvSpPr>
        <p:spPr>
          <a:xfrm>
            <a:off x="838200" y="5029200"/>
            <a:ext cx="3176382" cy="1200329"/>
          </a:xfrm>
          <a:prstGeom prst="rect">
            <a:avLst/>
          </a:prstGeom>
          <a:noFill/>
        </p:spPr>
        <p:txBody>
          <a:bodyPr wrap="none" rtlCol="0">
            <a:spAutoFit/>
          </a:bodyPr>
          <a:lstStyle/>
          <a:p>
            <a:r>
              <a:rPr lang="en-US" dirty="0" smtClean="0"/>
              <a:t>Traditional English I.P.A’s may</a:t>
            </a:r>
          </a:p>
          <a:p>
            <a:r>
              <a:rPr lang="en-US" dirty="0" smtClean="0"/>
              <a:t>Have approached 8% A.B.V. and</a:t>
            </a:r>
          </a:p>
          <a:p>
            <a:r>
              <a:rPr lang="en-US" dirty="0" smtClean="0"/>
              <a:t>5 pounds per barrel of hops</a:t>
            </a:r>
          </a:p>
          <a:p>
            <a:r>
              <a:rPr lang="en-US" dirty="0" smtClean="0"/>
              <a:t>-Dr. Terry Foster (beer historian)</a:t>
            </a:r>
            <a:endParaRPr lang="en-US" dirty="0"/>
          </a:p>
        </p:txBody>
      </p:sp>
      <p:sp>
        <p:nvSpPr>
          <p:cNvPr id="11" name="Footer Placeholder 10"/>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034724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600"/>
            <a:ext cx="8229600" cy="563562"/>
          </a:xfrm>
        </p:spPr>
        <p:txBody>
          <a:bodyPr>
            <a:normAutofit fontScale="90000"/>
          </a:bodyPr>
          <a:lstStyle/>
          <a:p>
            <a:r>
              <a:rPr lang="en-US" sz="3600" dirty="0" smtClean="0">
                <a:latin typeface="AR JULIAN" pitchFamily="2" charset="0"/>
              </a:rPr>
              <a:t>Oatmeal Stout Recipe</a:t>
            </a:r>
            <a:r>
              <a:rPr lang="en-US" sz="3600" dirty="0" smtClean="0"/>
              <a:t/>
            </a:r>
            <a:br>
              <a:rPr lang="en-US" sz="3600" dirty="0" smtClean="0"/>
            </a:br>
            <a:r>
              <a:rPr lang="en-US" dirty="0" smtClean="0"/>
              <a:t/>
            </a:r>
            <a:br>
              <a:rPr lang="en-US" dirty="0" smtClean="0"/>
            </a:br>
            <a:endParaRPr lang="en-US" dirty="0"/>
          </a:p>
        </p:txBody>
      </p:sp>
      <p:sp>
        <p:nvSpPr>
          <p:cNvPr id="5" name="Content Placeholder 4"/>
          <p:cNvSpPr>
            <a:spLocks noGrp="1"/>
          </p:cNvSpPr>
          <p:nvPr>
            <p:ph sz="half" idx="1"/>
          </p:nvPr>
        </p:nvSpPr>
        <p:spPr>
          <a:xfrm>
            <a:off x="457200" y="5791200"/>
            <a:ext cx="4038600" cy="334963"/>
          </a:xfrm>
        </p:spPr>
        <p:txBody>
          <a:bodyPr>
            <a:normAutofit fontScale="62500" lnSpcReduction="20000"/>
          </a:bodyPr>
          <a:lstStyle/>
          <a:p>
            <a:pPr>
              <a:buNone/>
            </a:pPr>
            <a:r>
              <a:rPr lang="en-US" dirty="0" smtClean="0"/>
              <a:t>Good, Solid Stout Recipe!</a:t>
            </a:r>
          </a:p>
          <a:p>
            <a:endParaRPr lang="en-US" dirty="0"/>
          </a:p>
        </p:txBody>
      </p:sp>
      <p:pic>
        <p:nvPicPr>
          <p:cNvPr id="7" name="Content Placeholder 6" descr="Russell Stout recipe 001.jpg"/>
          <p:cNvPicPr>
            <a:picLocks noGrp="1" noChangeAspect="1"/>
          </p:cNvPicPr>
          <p:nvPr>
            <p:ph sz="half" idx="2"/>
          </p:nvPr>
        </p:nvPicPr>
        <p:blipFill>
          <a:blip r:embed="rId3" cstate="email">
            <a:lum bright="-10000"/>
          </a:blip>
          <a:stretch>
            <a:fillRect/>
          </a:stretch>
        </p:blipFill>
        <p:spPr>
          <a:xfrm rot="21431381">
            <a:off x="4577430" y="762000"/>
            <a:ext cx="4484940" cy="6108841"/>
          </a:xfrm>
        </p:spPr>
      </p:pic>
      <p:sp>
        <p:nvSpPr>
          <p:cNvPr id="8" name="TextBox 7"/>
          <p:cNvSpPr txBox="1"/>
          <p:nvPr/>
        </p:nvSpPr>
        <p:spPr>
          <a:xfrm>
            <a:off x="533400" y="990600"/>
            <a:ext cx="3505200" cy="646331"/>
          </a:xfrm>
          <a:prstGeom prst="rect">
            <a:avLst/>
          </a:prstGeom>
          <a:noFill/>
        </p:spPr>
        <p:txBody>
          <a:bodyPr wrap="square" rtlCol="0">
            <a:spAutoFit/>
          </a:bodyPr>
          <a:lstStyle/>
          <a:p>
            <a:r>
              <a:rPr lang="en-US" dirty="0" smtClean="0"/>
              <a:t>Base Malt for all beers was Hugh Baird Maris Otter Pale Malt</a:t>
            </a:r>
            <a:endParaRPr lang="en-US" dirty="0"/>
          </a:p>
        </p:txBody>
      </p:sp>
      <p:sp>
        <p:nvSpPr>
          <p:cNvPr id="9" name="TextBox 8"/>
          <p:cNvSpPr txBox="1"/>
          <p:nvPr/>
        </p:nvSpPr>
        <p:spPr>
          <a:xfrm>
            <a:off x="457200" y="1752600"/>
            <a:ext cx="3657600" cy="646331"/>
          </a:xfrm>
          <a:prstGeom prst="rect">
            <a:avLst/>
          </a:prstGeom>
          <a:noFill/>
        </p:spPr>
        <p:txBody>
          <a:bodyPr wrap="square" rtlCol="0">
            <a:spAutoFit/>
          </a:bodyPr>
          <a:lstStyle/>
          <a:p>
            <a:r>
              <a:rPr lang="en-US" dirty="0" smtClean="0"/>
              <a:t>Would substitute a portion of “American 2-row” in lighter beers</a:t>
            </a:r>
            <a:endParaRPr lang="en-US" dirty="0"/>
          </a:p>
        </p:txBody>
      </p:sp>
      <p:sp>
        <p:nvSpPr>
          <p:cNvPr id="11" name="TextBox 10"/>
          <p:cNvSpPr txBox="1"/>
          <p:nvPr/>
        </p:nvSpPr>
        <p:spPr>
          <a:xfrm>
            <a:off x="381000" y="2514600"/>
            <a:ext cx="3886200" cy="1200329"/>
          </a:xfrm>
          <a:prstGeom prst="rect">
            <a:avLst/>
          </a:prstGeom>
          <a:noFill/>
        </p:spPr>
        <p:txBody>
          <a:bodyPr wrap="square" rtlCol="0">
            <a:spAutoFit/>
          </a:bodyPr>
          <a:lstStyle/>
          <a:p>
            <a:r>
              <a:rPr lang="en-US" dirty="0" smtClean="0"/>
              <a:t>Why do modern craft brewers fill their silos with heavily modified pilsner malt and add specialty malts for body instead of requesting darker base malt?</a:t>
            </a:r>
            <a:endParaRPr lang="en-US" dirty="0"/>
          </a:p>
        </p:txBody>
      </p:sp>
      <p:sp>
        <p:nvSpPr>
          <p:cNvPr id="12" name="TextBox 11"/>
          <p:cNvSpPr txBox="1"/>
          <p:nvPr/>
        </p:nvSpPr>
        <p:spPr>
          <a:xfrm>
            <a:off x="533400" y="4114800"/>
            <a:ext cx="3505200" cy="1477328"/>
          </a:xfrm>
          <a:prstGeom prst="rect">
            <a:avLst/>
          </a:prstGeom>
          <a:noFill/>
        </p:spPr>
        <p:txBody>
          <a:bodyPr wrap="square" rtlCol="0">
            <a:spAutoFit/>
          </a:bodyPr>
          <a:lstStyle/>
          <a:p>
            <a:r>
              <a:rPr lang="en-US" dirty="0" smtClean="0"/>
              <a:t>8.4% Roasted Barley</a:t>
            </a:r>
          </a:p>
          <a:p>
            <a:r>
              <a:rPr lang="en-US" dirty="0" smtClean="0"/>
              <a:t>13.8 Plato O.G.</a:t>
            </a:r>
          </a:p>
          <a:p>
            <a:r>
              <a:rPr lang="en-US" dirty="0" smtClean="0"/>
              <a:t>3 Oz. Dry Hop Addition</a:t>
            </a:r>
          </a:p>
          <a:p>
            <a:r>
              <a:rPr lang="en-US" dirty="0" smtClean="0"/>
              <a:t>Finings, no filtration</a:t>
            </a:r>
          </a:p>
          <a:p>
            <a:r>
              <a:rPr lang="en-US" dirty="0" smtClean="0"/>
              <a:t>Extensive Water Mineral Treatment</a:t>
            </a:r>
            <a:endParaRPr lang="en-US" dirty="0"/>
          </a:p>
        </p:txBody>
      </p:sp>
      <p:sp>
        <p:nvSpPr>
          <p:cNvPr id="10" name="Footer Placeholder 9"/>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dirty="0" smtClean="0">
                <a:latin typeface="AR BONNIE" pitchFamily="2" charset="0"/>
              </a:rPr>
              <a:t>Russell’s Brewing Water Treatment</a:t>
            </a:r>
            <a:endParaRPr lang="en-US" sz="6000" dirty="0">
              <a:latin typeface="AR BONNIE" pitchFamily="2" charset="0"/>
            </a:endParaRPr>
          </a:p>
        </p:txBody>
      </p:sp>
      <p:graphicFrame>
        <p:nvGraphicFramePr>
          <p:cNvPr id="7" name="Object 6"/>
          <p:cNvGraphicFramePr>
            <a:graphicFrameLocks noChangeAspect="1"/>
          </p:cNvGraphicFramePr>
          <p:nvPr/>
        </p:nvGraphicFramePr>
        <p:xfrm>
          <a:off x="4343400" y="3581400"/>
          <a:ext cx="4494213" cy="2781300"/>
        </p:xfrm>
        <a:graphic>
          <a:graphicData uri="http://schemas.openxmlformats.org/presentationml/2006/ole">
            <p:oleObj spid="_x0000_s2049" name="Worksheet" r:id="rId4" imgW="4629166" imgH="2781396" progId="Excel.Sheet.12">
              <p:embed/>
            </p:oleObj>
          </a:graphicData>
        </a:graphic>
      </p:graphicFrame>
      <p:pic>
        <p:nvPicPr>
          <p:cNvPr id="8" name="Picture 7" descr="Russel Water Treatments 001.jpg"/>
          <p:cNvPicPr>
            <a:picLocks noChangeAspect="1"/>
          </p:cNvPicPr>
          <p:nvPr/>
        </p:nvPicPr>
        <p:blipFill>
          <a:blip r:embed="rId5" cstate="email">
            <a:lum/>
          </a:blip>
          <a:stretch>
            <a:fillRect/>
          </a:stretch>
        </p:blipFill>
        <p:spPr>
          <a:xfrm>
            <a:off x="381000" y="1295400"/>
            <a:ext cx="4062846" cy="5562600"/>
          </a:xfrm>
          <a:prstGeom prst="rect">
            <a:avLst/>
          </a:prstGeom>
        </p:spPr>
      </p:pic>
      <p:sp>
        <p:nvSpPr>
          <p:cNvPr id="9" name="TextBox 8"/>
          <p:cNvSpPr txBox="1"/>
          <p:nvPr/>
        </p:nvSpPr>
        <p:spPr>
          <a:xfrm>
            <a:off x="4876800" y="914400"/>
            <a:ext cx="3886200" cy="2585323"/>
          </a:xfrm>
          <a:prstGeom prst="rect">
            <a:avLst/>
          </a:prstGeom>
          <a:noFill/>
        </p:spPr>
        <p:txBody>
          <a:bodyPr wrap="square" rtlCol="0">
            <a:spAutoFit/>
          </a:bodyPr>
          <a:lstStyle/>
          <a:p>
            <a:endParaRPr lang="en-US" dirty="0" smtClean="0"/>
          </a:p>
          <a:p>
            <a:r>
              <a:rPr lang="en-US" dirty="0" smtClean="0">
                <a:latin typeface="AR JULIAN" pitchFamily="2" charset="0"/>
              </a:rPr>
              <a:t>Typical Burton-on-Trent Analysis:</a:t>
            </a:r>
          </a:p>
          <a:p>
            <a:r>
              <a:rPr lang="en-US" dirty="0" smtClean="0">
                <a:latin typeface="AR JULIAN" pitchFamily="2" charset="0"/>
              </a:rPr>
              <a:t>Calcium (</a:t>
            </a:r>
            <a:r>
              <a:rPr lang="en-US" dirty="0" err="1" smtClean="0">
                <a:latin typeface="AR JULIAN" pitchFamily="2" charset="0"/>
              </a:rPr>
              <a:t>ppm</a:t>
            </a:r>
            <a:r>
              <a:rPr lang="en-US" dirty="0" smtClean="0">
                <a:latin typeface="AR JULIAN" pitchFamily="2" charset="0"/>
              </a:rPr>
              <a:t>):294</a:t>
            </a:r>
          </a:p>
          <a:p>
            <a:r>
              <a:rPr lang="en-US" dirty="0" smtClean="0">
                <a:latin typeface="AR JULIAN" pitchFamily="2" charset="0"/>
              </a:rPr>
              <a:t>Sulfates (</a:t>
            </a:r>
            <a:r>
              <a:rPr lang="en-US" dirty="0" err="1" smtClean="0">
                <a:latin typeface="AR JULIAN" pitchFamily="2" charset="0"/>
              </a:rPr>
              <a:t>ppm</a:t>
            </a:r>
            <a:r>
              <a:rPr lang="en-US" dirty="0" smtClean="0">
                <a:latin typeface="AR JULIAN" pitchFamily="2" charset="0"/>
              </a:rPr>
              <a:t>):800</a:t>
            </a:r>
          </a:p>
          <a:p>
            <a:r>
              <a:rPr lang="en-US" dirty="0" smtClean="0">
                <a:latin typeface="AR JULIAN" pitchFamily="2" charset="0"/>
              </a:rPr>
              <a:t>Magnesium (</a:t>
            </a:r>
            <a:r>
              <a:rPr lang="en-US" dirty="0" err="1" smtClean="0">
                <a:latin typeface="AR JULIAN" pitchFamily="2" charset="0"/>
              </a:rPr>
              <a:t>ppm</a:t>
            </a:r>
            <a:r>
              <a:rPr lang="en-US" dirty="0" smtClean="0">
                <a:latin typeface="AR JULIAN" pitchFamily="2" charset="0"/>
              </a:rPr>
              <a:t>):24</a:t>
            </a:r>
          </a:p>
          <a:p>
            <a:r>
              <a:rPr lang="en-US" dirty="0" smtClean="0">
                <a:latin typeface="AR JULIAN" pitchFamily="2" charset="0"/>
              </a:rPr>
              <a:t>Sodium (</a:t>
            </a:r>
            <a:r>
              <a:rPr lang="en-US" dirty="0" err="1" smtClean="0">
                <a:latin typeface="AR JULIAN" pitchFamily="2" charset="0"/>
              </a:rPr>
              <a:t>ppm</a:t>
            </a:r>
            <a:r>
              <a:rPr lang="en-US" dirty="0" smtClean="0">
                <a:latin typeface="AR JULIAN" pitchFamily="2" charset="0"/>
              </a:rPr>
              <a:t>):24</a:t>
            </a:r>
          </a:p>
          <a:p>
            <a:r>
              <a:rPr lang="en-US" dirty="0" smtClean="0">
                <a:latin typeface="AR JULIAN" pitchFamily="2" charset="0"/>
              </a:rPr>
              <a:t>Chloride (</a:t>
            </a:r>
            <a:r>
              <a:rPr lang="en-US" dirty="0" err="1" smtClean="0">
                <a:latin typeface="AR JULIAN" pitchFamily="2" charset="0"/>
              </a:rPr>
              <a:t>ppm</a:t>
            </a:r>
            <a:r>
              <a:rPr lang="en-US" dirty="0" smtClean="0">
                <a:latin typeface="AR JULIAN" pitchFamily="2" charset="0"/>
              </a:rPr>
              <a:t>):36</a:t>
            </a:r>
          </a:p>
          <a:p>
            <a:r>
              <a:rPr lang="en-US" dirty="0" smtClean="0">
                <a:latin typeface="AR JULIAN" pitchFamily="2" charset="0"/>
              </a:rPr>
              <a:t>Carbonates (</a:t>
            </a:r>
            <a:r>
              <a:rPr lang="en-US" dirty="0" err="1" smtClean="0">
                <a:latin typeface="AR JULIAN" pitchFamily="2" charset="0"/>
              </a:rPr>
              <a:t>ppm</a:t>
            </a:r>
            <a:r>
              <a:rPr lang="en-US" dirty="0" smtClean="0">
                <a:latin typeface="AR JULIAN" pitchFamily="2" charset="0"/>
              </a:rPr>
              <a:t>):200</a:t>
            </a:r>
          </a:p>
          <a:p>
            <a:endParaRPr lang="en-US" dirty="0"/>
          </a:p>
        </p:txBody>
      </p:sp>
      <p:sp>
        <p:nvSpPr>
          <p:cNvPr id="10" name="TextBox 9"/>
          <p:cNvSpPr txBox="1"/>
          <p:nvPr/>
        </p:nvSpPr>
        <p:spPr>
          <a:xfrm>
            <a:off x="457200" y="5638800"/>
            <a:ext cx="3810000" cy="92333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200" dirty="0" smtClean="0"/>
              <a:t>Bitter/Pale water treatment plugged into in house calculator at right, compared to typical Burton-on Trent water analysis </a:t>
            </a:r>
          </a:p>
          <a:p>
            <a:endParaRPr lang="en-US" dirty="0"/>
          </a:p>
        </p:txBody>
      </p:sp>
      <p:sp>
        <p:nvSpPr>
          <p:cNvPr id="12" name="Right Arrow 11"/>
          <p:cNvSpPr/>
          <p:nvPr/>
        </p:nvSpPr>
        <p:spPr>
          <a:xfrm>
            <a:off x="2133600" y="6248400"/>
            <a:ext cx="762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8395855" y="5025857"/>
            <a:ext cx="595745" cy="1470219"/>
          </a:xfrm>
          <a:custGeom>
            <a:avLst/>
            <a:gdLst>
              <a:gd name="connsiteX0" fmla="*/ 290945 w 595745"/>
              <a:gd name="connsiteY0" fmla="*/ 3343 h 1470219"/>
              <a:gd name="connsiteX1" fmla="*/ 443345 w 595745"/>
              <a:gd name="connsiteY1" fmla="*/ 44907 h 1470219"/>
              <a:gd name="connsiteX2" fmla="*/ 484909 w 595745"/>
              <a:gd name="connsiteY2" fmla="*/ 128034 h 1470219"/>
              <a:gd name="connsiteX3" fmla="*/ 498763 w 595745"/>
              <a:gd name="connsiteY3" fmla="*/ 197307 h 1470219"/>
              <a:gd name="connsiteX4" fmla="*/ 526472 w 595745"/>
              <a:gd name="connsiteY4" fmla="*/ 280434 h 1470219"/>
              <a:gd name="connsiteX5" fmla="*/ 568036 w 595745"/>
              <a:gd name="connsiteY5" fmla="*/ 502107 h 1470219"/>
              <a:gd name="connsiteX6" fmla="*/ 581890 w 595745"/>
              <a:gd name="connsiteY6" fmla="*/ 640652 h 1470219"/>
              <a:gd name="connsiteX7" fmla="*/ 595745 w 595745"/>
              <a:gd name="connsiteY7" fmla="*/ 737634 h 1470219"/>
              <a:gd name="connsiteX8" fmla="*/ 581890 w 595745"/>
              <a:gd name="connsiteY8" fmla="*/ 1194834 h 1470219"/>
              <a:gd name="connsiteX9" fmla="*/ 540327 w 595745"/>
              <a:gd name="connsiteY9" fmla="*/ 1333379 h 1470219"/>
              <a:gd name="connsiteX10" fmla="*/ 457200 w 595745"/>
              <a:gd name="connsiteY10" fmla="*/ 1402652 h 1470219"/>
              <a:gd name="connsiteX11" fmla="*/ 415636 w 595745"/>
              <a:gd name="connsiteY11" fmla="*/ 1416507 h 1470219"/>
              <a:gd name="connsiteX12" fmla="*/ 332509 w 595745"/>
              <a:gd name="connsiteY12" fmla="*/ 1458070 h 1470219"/>
              <a:gd name="connsiteX13" fmla="*/ 152400 w 595745"/>
              <a:gd name="connsiteY13" fmla="*/ 1444216 h 1470219"/>
              <a:gd name="connsiteX14" fmla="*/ 124690 w 595745"/>
              <a:gd name="connsiteY14" fmla="*/ 1416507 h 1470219"/>
              <a:gd name="connsiteX15" fmla="*/ 83127 w 595745"/>
              <a:gd name="connsiteY15" fmla="*/ 1388798 h 1470219"/>
              <a:gd name="connsiteX16" fmla="*/ 41563 w 595745"/>
              <a:gd name="connsiteY16" fmla="*/ 1264107 h 1470219"/>
              <a:gd name="connsiteX17" fmla="*/ 27709 w 595745"/>
              <a:gd name="connsiteY17" fmla="*/ 1222543 h 1470219"/>
              <a:gd name="connsiteX18" fmla="*/ 13854 w 595745"/>
              <a:gd name="connsiteY18" fmla="*/ 1180979 h 1470219"/>
              <a:gd name="connsiteX19" fmla="*/ 0 w 595745"/>
              <a:gd name="connsiteY19" fmla="*/ 1125561 h 1470219"/>
              <a:gd name="connsiteX20" fmla="*/ 13854 w 595745"/>
              <a:gd name="connsiteY20" fmla="*/ 640652 h 1470219"/>
              <a:gd name="connsiteX21" fmla="*/ 55418 w 595745"/>
              <a:gd name="connsiteY21" fmla="*/ 349707 h 1470219"/>
              <a:gd name="connsiteX22" fmla="*/ 69272 w 595745"/>
              <a:gd name="connsiteY22" fmla="*/ 197307 h 1470219"/>
              <a:gd name="connsiteX23" fmla="*/ 83127 w 595745"/>
              <a:gd name="connsiteY23" fmla="*/ 155743 h 1470219"/>
              <a:gd name="connsiteX24" fmla="*/ 180109 w 595745"/>
              <a:gd name="connsiteY24" fmla="*/ 58761 h 1470219"/>
              <a:gd name="connsiteX25" fmla="*/ 290945 w 595745"/>
              <a:gd name="connsiteY25" fmla="*/ 44907 h 1470219"/>
              <a:gd name="connsiteX26" fmla="*/ 332509 w 595745"/>
              <a:gd name="connsiteY26" fmla="*/ 44907 h 147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5745" h="1470219">
                <a:moveTo>
                  <a:pt x="290945" y="3343"/>
                </a:moveTo>
                <a:cubicBezTo>
                  <a:pt x="356509" y="11539"/>
                  <a:pt x="398437" y="0"/>
                  <a:pt x="443345" y="44907"/>
                </a:cubicBezTo>
                <a:cubicBezTo>
                  <a:pt x="465919" y="67481"/>
                  <a:pt x="477397" y="97986"/>
                  <a:pt x="484909" y="128034"/>
                </a:cubicBezTo>
                <a:cubicBezTo>
                  <a:pt x="490620" y="150879"/>
                  <a:pt x="492567" y="174588"/>
                  <a:pt x="498763" y="197307"/>
                </a:cubicBezTo>
                <a:cubicBezTo>
                  <a:pt x="506448" y="225486"/>
                  <a:pt x="520744" y="251793"/>
                  <a:pt x="526472" y="280434"/>
                </a:cubicBezTo>
                <a:cubicBezTo>
                  <a:pt x="535549" y="325818"/>
                  <a:pt x="560838" y="444522"/>
                  <a:pt x="568036" y="502107"/>
                </a:cubicBezTo>
                <a:cubicBezTo>
                  <a:pt x="573793" y="548161"/>
                  <a:pt x="576467" y="594558"/>
                  <a:pt x="581890" y="640652"/>
                </a:cubicBezTo>
                <a:cubicBezTo>
                  <a:pt x="585706" y="673084"/>
                  <a:pt x="591127" y="705307"/>
                  <a:pt x="595745" y="737634"/>
                </a:cubicBezTo>
                <a:cubicBezTo>
                  <a:pt x="591127" y="890034"/>
                  <a:pt x="590120" y="1042586"/>
                  <a:pt x="581890" y="1194834"/>
                </a:cubicBezTo>
                <a:cubicBezTo>
                  <a:pt x="580814" y="1214748"/>
                  <a:pt x="543591" y="1330115"/>
                  <a:pt x="540327" y="1333379"/>
                </a:cubicBezTo>
                <a:cubicBezTo>
                  <a:pt x="509687" y="1364019"/>
                  <a:pt x="495777" y="1383363"/>
                  <a:pt x="457200" y="1402652"/>
                </a:cubicBezTo>
                <a:cubicBezTo>
                  <a:pt x="444138" y="1409183"/>
                  <a:pt x="428698" y="1409976"/>
                  <a:pt x="415636" y="1416507"/>
                </a:cubicBezTo>
                <a:cubicBezTo>
                  <a:pt x="308211" y="1470219"/>
                  <a:pt x="436974" y="1423249"/>
                  <a:pt x="332509" y="1458070"/>
                </a:cubicBezTo>
                <a:cubicBezTo>
                  <a:pt x="272473" y="1453452"/>
                  <a:pt x="211444" y="1456025"/>
                  <a:pt x="152400" y="1444216"/>
                </a:cubicBezTo>
                <a:cubicBezTo>
                  <a:pt x="139591" y="1441654"/>
                  <a:pt x="134890" y="1424667"/>
                  <a:pt x="124690" y="1416507"/>
                </a:cubicBezTo>
                <a:cubicBezTo>
                  <a:pt x="111688" y="1406105"/>
                  <a:pt x="96981" y="1398034"/>
                  <a:pt x="83127" y="1388798"/>
                </a:cubicBezTo>
                <a:lnTo>
                  <a:pt x="41563" y="1264107"/>
                </a:lnTo>
                <a:lnTo>
                  <a:pt x="27709" y="1222543"/>
                </a:lnTo>
                <a:cubicBezTo>
                  <a:pt x="23091" y="1208688"/>
                  <a:pt x="17396" y="1195147"/>
                  <a:pt x="13854" y="1180979"/>
                </a:cubicBezTo>
                <a:lnTo>
                  <a:pt x="0" y="1125561"/>
                </a:lnTo>
                <a:cubicBezTo>
                  <a:pt x="4618" y="963925"/>
                  <a:pt x="4359" y="802075"/>
                  <a:pt x="13854" y="640652"/>
                </a:cubicBezTo>
                <a:cubicBezTo>
                  <a:pt x="21512" y="510468"/>
                  <a:pt x="34223" y="455679"/>
                  <a:pt x="55418" y="349707"/>
                </a:cubicBezTo>
                <a:cubicBezTo>
                  <a:pt x="60036" y="298907"/>
                  <a:pt x="62058" y="247804"/>
                  <a:pt x="69272" y="197307"/>
                </a:cubicBezTo>
                <a:cubicBezTo>
                  <a:pt x="71337" y="182850"/>
                  <a:pt x="76035" y="168509"/>
                  <a:pt x="83127" y="155743"/>
                </a:cubicBezTo>
                <a:cubicBezTo>
                  <a:pt x="119249" y="90723"/>
                  <a:pt x="118966" y="69878"/>
                  <a:pt x="180109" y="58761"/>
                </a:cubicBezTo>
                <a:cubicBezTo>
                  <a:pt x="216741" y="52101"/>
                  <a:pt x="253865" y="48278"/>
                  <a:pt x="290945" y="44907"/>
                </a:cubicBezTo>
                <a:cubicBezTo>
                  <a:pt x="304743" y="43653"/>
                  <a:pt x="318654" y="44907"/>
                  <a:pt x="332509" y="44907"/>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ooter Placeholder 10"/>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Britannic Bold" pitchFamily="34" charset="0"/>
              </a:rPr>
              <a:t>Chile Beer and Spiced Beers</a:t>
            </a:r>
            <a:endParaRPr lang="en-US" dirty="0">
              <a:latin typeface="Britannic Bold" pitchFamily="34" charset="0"/>
            </a:endParaRPr>
          </a:p>
        </p:txBody>
      </p:sp>
      <p:sp>
        <p:nvSpPr>
          <p:cNvPr id="4" name="Content Placeholder 3"/>
          <p:cNvSpPr>
            <a:spLocks noGrp="1"/>
          </p:cNvSpPr>
          <p:nvPr>
            <p:ph sz="half" idx="1"/>
          </p:nvPr>
        </p:nvSpPr>
        <p:spPr>
          <a:xfrm>
            <a:off x="228600" y="1600201"/>
            <a:ext cx="4419600" cy="914400"/>
          </a:xfrm>
        </p:spPr>
        <p:txBody>
          <a:bodyPr>
            <a:normAutofit fontScale="92500"/>
          </a:bodyPr>
          <a:lstStyle/>
          <a:p>
            <a:r>
              <a:rPr lang="en-US" sz="1800" dirty="0" smtClean="0"/>
              <a:t>Craft Brewers are increasingly using  all kinds of non-traditional ingredients in beer</a:t>
            </a:r>
          </a:p>
          <a:p>
            <a:pPr lvl="1"/>
            <a:r>
              <a:rPr lang="en-US" sz="1400" dirty="0" smtClean="0"/>
              <a:t>Fruits, herbs, spices, woods.  What else?</a:t>
            </a:r>
          </a:p>
          <a:p>
            <a:pPr lvl="1"/>
            <a:endParaRPr lang="en-US" sz="1200" dirty="0" smtClean="0"/>
          </a:p>
        </p:txBody>
      </p:sp>
      <p:pic>
        <p:nvPicPr>
          <p:cNvPr id="6" name="Content Placeholder 5" descr="Russell Chili 001.jpg"/>
          <p:cNvPicPr>
            <a:picLocks noGrp="1" noChangeAspect="1"/>
          </p:cNvPicPr>
          <p:nvPr>
            <p:ph sz="half" idx="2"/>
          </p:nvPr>
        </p:nvPicPr>
        <p:blipFill>
          <a:blip r:embed="rId3" cstate="email">
            <a:lum bright="-10000"/>
          </a:blip>
          <a:stretch>
            <a:fillRect/>
          </a:stretch>
        </p:blipFill>
        <p:spPr>
          <a:xfrm>
            <a:off x="4918832" y="1219200"/>
            <a:ext cx="4072768" cy="5651641"/>
          </a:xfrm>
        </p:spPr>
      </p:pic>
      <p:sp>
        <p:nvSpPr>
          <p:cNvPr id="7" name="TextBox 6"/>
          <p:cNvSpPr txBox="1"/>
          <p:nvPr/>
        </p:nvSpPr>
        <p:spPr>
          <a:xfrm>
            <a:off x="152400" y="2667000"/>
            <a:ext cx="4869025" cy="369332"/>
          </a:xfrm>
          <a:prstGeom prst="rect">
            <a:avLst/>
          </a:prstGeom>
          <a:noFill/>
        </p:spPr>
        <p:txBody>
          <a:bodyPr wrap="none" rtlCol="0">
            <a:spAutoFit/>
          </a:bodyPr>
          <a:lstStyle/>
          <a:p>
            <a:r>
              <a:rPr lang="en-US" sz="1600" dirty="0" smtClean="0"/>
              <a:t>Would this be innovative to traditional Belgian Brewers</a:t>
            </a:r>
            <a:r>
              <a:rPr lang="en-US" dirty="0" smtClean="0"/>
              <a:t>?</a:t>
            </a:r>
            <a:endParaRPr lang="en-US" dirty="0"/>
          </a:p>
        </p:txBody>
      </p:sp>
      <p:sp>
        <p:nvSpPr>
          <p:cNvPr id="8" name="TextBox 7"/>
          <p:cNvSpPr txBox="1"/>
          <p:nvPr/>
        </p:nvSpPr>
        <p:spPr>
          <a:xfrm>
            <a:off x="533400" y="3200400"/>
            <a:ext cx="2898037" cy="369332"/>
          </a:xfrm>
          <a:prstGeom prst="rect">
            <a:avLst/>
          </a:prstGeom>
          <a:noFill/>
        </p:spPr>
        <p:txBody>
          <a:bodyPr wrap="none" rtlCol="0">
            <a:spAutoFit/>
          </a:bodyPr>
          <a:lstStyle/>
          <a:p>
            <a:r>
              <a:rPr lang="en-US" dirty="0" smtClean="0"/>
              <a:t>What is a beer style anyway?</a:t>
            </a:r>
            <a:endParaRPr lang="en-US" dirty="0"/>
          </a:p>
        </p:txBody>
      </p:sp>
      <p:sp>
        <p:nvSpPr>
          <p:cNvPr id="9" name="TextBox 8"/>
          <p:cNvSpPr txBox="1"/>
          <p:nvPr/>
        </p:nvSpPr>
        <p:spPr>
          <a:xfrm>
            <a:off x="762000" y="3733800"/>
            <a:ext cx="3733800" cy="1754326"/>
          </a:xfrm>
          <a:prstGeom prst="rect">
            <a:avLst/>
          </a:prstGeom>
          <a:noFill/>
        </p:spPr>
        <p:txBody>
          <a:bodyPr wrap="square" rtlCol="0">
            <a:spAutoFit/>
          </a:bodyPr>
          <a:lstStyle/>
          <a:p>
            <a:r>
              <a:rPr lang="en-US" dirty="0" smtClean="0"/>
              <a:t>-Usually defined by classic example of style, which were all new at one point</a:t>
            </a:r>
          </a:p>
          <a:p>
            <a:r>
              <a:rPr lang="en-US" dirty="0" smtClean="0"/>
              <a:t>-Can be regionally defined</a:t>
            </a:r>
          </a:p>
          <a:p>
            <a:r>
              <a:rPr lang="en-US" dirty="0" smtClean="0"/>
              <a:t>-Whatever brewers are making and selling a lot of becomes a style</a:t>
            </a:r>
          </a:p>
          <a:p>
            <a:r>
              <a:rPr lang="en-US" dirty="0" smtClean="0"/>
              <a:t>-Who cares? Beer Judges</a:t>
            </a:r>
            <a:endParaRPr lang="en-US" dirty="0"/>
          </a:p>
        </p:txBody>
      </p:sp>
      <p:sp>
        <p:nvSpPr>
          <p:cNvPr id="10" name="TextBox 9"/>
          <p:cNvSpPr txBox="1"/>
          <p:nvPr/>
        </p:nvSpPr>
        <p:spPr>
          <a:xfrm>
            <a:off x="533400" y="5715000"/>
            <a:ext cx="3960700" cy="646331"/>
          </a:xfrm>
          <a:prstGeom prst="rect">
            <a:avLst/>
          </a:prstGeom>
          <a:noFill/>
        </p:spPr>
        <p:txBody>
          <a:bodyPr wrap="none" rtlCol="0">
            <a:spAutoFit/>
          </a:bodyPr>
          <a:lstStyle/>
          <a:p>
            <a:r>
              <a:rPr lang="en-US" dirty="0" smtClean="0"/>
              <a:t>Ultimately, consumers decide if they like</a:t>
            </a:r>
          </a:p>
          <a:p>
            <a:r>
              <a:rPr lang="en-US" dirty="0" smtClean="0"/>
              <a:t>a beer by purchasing it</a:t>
            </a:r>
          </a:p>
        </p:txBody>
      </p:sp>
      <p:sp>
        <p:nvSpPr>
          <p:cNvPr id="11" name="Footer Placeholder 10"/>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lgerian" pitchFamily="82" charset="0"/>
              </a:rPr>
              <a:t>Imperial and High Alcohol Beers</a:t>
            </a:r>
            <a:endParaRPr lang="en-US" sz="3600" dirty="0">
              <a:latin typeface="Algerian" pitchFamily="82" charset="0"/>
            </a:endParaRPr>
          </a:p>
        </p:txBody>
      </p:sp>
      <p:sp>
        <p:nvSpPr>
          <p:cNvPr id="3" name="Content Placeholder 2"/>
          <p:cNvSpPr>
            <a:spLocks noGrp="1"/>
          </p:cNvSpPr>
          <p:nvPr>
            <p:ph idx="1"/>
          </p:nvPr>
        </p:nvSpPr>
        <p:spPr/>
        <p:txBody>
          <a:bodyPr/>
          <a:lstStyle/>
          <a:p>
            <a:r>
              <a:rPr lang="en-US" sz="2400" dirty="0" smtClean="0"/>
              <a:t>Brewers keep making ever higher alcohol beer</a:t>
            </a:r>
          </a:p>
          <a:p>
            <a:r>
              <a:rPr lang="en-US" sz="2400" dirty="0" smtClean="0"/>
              <a:t>Recent Craft Brewers Conference presentation by Tyler King of the </a:t>
            </a:r>
            <a:r>
              <a:rPr lang="en-US" sz="2400" dirty="0" err="1" smtClean="0"/>
              <a:t>Bruery</a:t>
            </a:r>
            <a:r>
              <a:rPr lang="en-US" sz="2400" dirty="0" smtClean="0"/>
              <a:t> detailed how they achieved 20+% A.B.V. beers</a:t>
            </a:r>
          </a:p>
          <a:p>
            <a:r>
              <a:rPr lang="en-US" sz="2400" dirty="0" smtClean="0"/>
              <a:t>Sake Brewers achieve naturally fermented beverages of over 20% A.B.V. for hundreds of years through a similar process</a:t>
            </a:r>
          </a:p>
          <a:p>
            <a:r>
              <a:rPr lang="en-US" sz="2400" dirty="0" smtClean="0"/>
              <a:t>The Chancellor beer recreation from early 1900’s recipe from Terry Foster</a:t>
            </a:r>
          </a:p>
          <a:p>
            <a:r>
              <a:rPr lang="en-US" sz="2400" dirty="0" smtClean="0"/>
              <a:t>Are freezing distilled beers like Tactical Nuclear Penguin from </a:t>
            </a:r>
            <a:r>
              <a:rPr lang="en-US" sz="2400" dirty="0" err="1" smtClean="0"/>
              <a:t>Brewdog</a:t>
            </a:r>
            <a:r>
              <a:rPr lang="en-US" sz="2400" dirty="0" smtClean="0"/>
              <a:t> still beer?</a:t>
            </a:r>
          </a:p>
          <a:p>
            <a:r>
              <a:rPr lang="en-US" sz="2400" dirty="0" smtClean="0"/>
              <a:t>How do these beers taste?</a:t>
            </a:r>
          </a:p>
          <a:p>
            <a:endParaRPr lang="en-US" dirty="0"/>
          </a:p>
        </p:txBody>
      </p:sp>
      <p:sp>
        <p:nvSpPr>
          <p:cNvPr id="6" name="Footer Placeholder 5"/>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lgerian" pitchFamily="82" charset="0"/>
              </a:rPr>
              <a:t>Conclusions and Thoughts</a:t>
            </a:r>
            <a:endParaRPr lang="en-US" dirty="0">
              <a:latin typeface="Algerian" pitchFamily="82" charset="0"/>
            </a:endParaRPr>
          </a:p>
        </p:txBody>
      </p:sp>
      <p:sp>
        <p:nvSpPr>
          <p:cNvPr id="3" name="Content Placeholder 2"/>
          <p:cNvSpPr>
            <a:spLocks noGrp="1"/>
          </p:cNvSpPr>
          <p:nvPr>
            <p:ph idx="1"/>
          </p:nvPr>
        </p:nvSpPr>
        <p:spPr>
          <a:xfrm>
            <a:off x="457200" y="1143000"/>
            <a:ext cx="8458200" cy="4983163"/>
          </a:xfrm>
        </p:spPr>
        <p:txBody>
          <a:bodyPr>
            <a:normAutofit/>
          </a:bodyPr>
          <a:lstStyle/>
          <a:p>
            <a:r>
              <a:rPr lang="en-US" sz="2800" dirty="0" smtClean="0"/>
              <a:t>American Craft Brewers are exerting some degree of influence on beer culture around the world.</a:t>
            </a:r>
          </a:p>
          <a:p>
            <a:r>
              <a:rPr lang="en-US" sz="2800" dirty="0" smtClean="0"/>
              <a:t>Our innovation as craft brewers is that American ability to take the ideas of the past and as we are not bound by tradition, create something new and interesting from them.  The melting pot of innovation.</a:t>
            </a:r>
          </a:p>
          <a:p>
            <a:r>
              <a:rPr lang="en-US" sz="2800" dirty="0" smtClean="0"/>
              <a:t>The consumers who buy our beer are the fuel that fans the flame of innovation, for without them, we are just making beers to impress ourselves and each other.</a:t>
            </a:r>
          </a:p>
          <a:p>
            <a:r>
              <a:rPr lang="en-US" sz="2800" dirty="0" smtClean="0"/>
              <a:t>What is old is sometimes new in brewing.</a:t>
            </a:r>
            <a:endParaRPr lang="en-US" sz="2800" dirty="0"/>
          </a:p>
        </p:txBody>
      </p:sp>
      <p:sp>
        <p:nvSpPr>
          <p:cNvPr id="4" name="Footer Placeholder 3"/>
          <p:cNvSpPr>
            <a:spLocks noGrp="1"/>
          </p:cNvSpPr>
          <p:nvPr>
            <p:ph type="ftr"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2286000"/>
          </a:xfrm>
        </p:spPr>
        <p:txBody>
          <a:bodyPr>
            <a:normAutofit/>
          </a:bodyPr>
          <a:lstStyle/>
          <a:p>
            <a:r>
              <a:rPr lang="en-US" dirty="0" smtClean="0">
                <a:latin typeface="Britannic Bold" pitchFamily="34" charset="0"/>
              </a:rPr>
              <a:t>Thank You for your attention.</a:t>
            </a:r>
            <a:br>
              <a:rPr lang="en-US" dirty="0" smtClean="0">
                <a:latin typeface="Britannic Bold" pitchFamily="34" charset="0"/>
              </a:rPr>
            </a:br>
            <a:r>
              <a:rPr lang="en-US" dirty="0" smtClean="0">
                <a:latin typeface="Britannic Bold" pitchFamily="34" charset="0"/>
              </a:rPr>
              <a:t/>
            </a:r>
            <a:br>
              <a:rPr lang="en-US" dirty="0" smtClean="0">
                <a:latin typeface="Britannic Bold" pitchFamily="34" charset="0"/>
              </a:rPr>
            </a:br>
            <a:r>
              <a:rPr lang="en-US" dirty="0" smtClean="0">
                <a:latin typeface="Britannic Bold" pitchFamily="34" charset="0"/>
              </a:rPr>
              <a:t>Questions or Discussion?</a:t>
            </a:r>
            <a:endParaRPr lang="en-US" dirty="0">
              <a:latin typeface="Britannic Bold" pitchFamily="34" charset="0"/>
            </a:endParaRPr>
          </a:p>
        </p:txBody>
      </p:sp>
      <p:pic>
        <p:nvPicPr>
          <p:cNvPr id="4" name="Content Placeholder 3" descr="WynkoopLogo1.tif"/>
          <p:cNvPicPr>
            <a:picLocks noGrp="1" noChangeAspect="1"/>
          </p:cNvPicPr>
          <p:nvPr>
            <p:ph idx="1"/>
          </p:nvPr>
        </p:nvPicPr>
        <p:blipFill>
          <a:blip r:embed="rId3" cstate="print"/>
          <a:stretch>
            <a:fillRect/>
          </a:stretch>
        </p:blipFill>
        <p:spPr>
          <a:xfrm>
            <a:off x="1981200" y="3657600"/>
            <a:ext cx="5367528" cy="2051304"/>
          </a:xfrm>
        </p:spPr>
      </p:pic>
      <p:sp>
        <p:nvSpPr>
          <p:cNvPr id="5" name="Footer Placeholder 4"/>
          <p:cNvSpPr>
            <a:spLocks noGrp="1"/>
          </p:cNvSpPr>
          <p:nvPr>
            <p:ph type="ftr" sz="quarter" idx="1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828</TotalTime>
  <Words>813</Words>
  <Application>Microsoft Office PowerPoint</Application>
  <PresentationFormat>On-screen Show (4:3)</PresentationFormat>
  <Paragraphs>123</Paragraphs>
  <Slides>15</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Worksheet</vt:lpstr>
      <vt:lpstr>MBAA Meeting April 13th, 2011 at </vt:lpstr>
      <vt:lpstr>Wynkoop History</vt:lpstr>
      <vt:lpstr>Wynkoop Present</vt:lpstr>
      <vt:lpstr>Wynkoop Future</vt:lpstr>
      <vt:lpstr>Tonight’s Topic: The Changing Nature of Innovation in craft brewing </vt:lpstr>
      <vt:lpstr>Definition of INNOVATION:  1: the introduction of something new   2: a new idea, method, process, or device*</vt:lpstr>
      <vt:lpstr>Exciting Times for Craft Beer!</vt:lpstr>
      <vt:lpstr>Exciting times for Craft Brewers</vt:lpstr>
      <vt:lpstr>Let’s look at some of Russell’s recipes: </vt:lpstr>
      <vt:lpstr>Oatmeal Stout Recipe  </vt:lpstr>
      <vt:lpstr>Russell’s Brewing Water Treatment</vt:lpstr>
      <vt:lpstr>Chile Beer and Spiced Beers</vt:lpstr>
      <vt:lpstr>Imperial and High Alcohol Beers</vt:lpstr>
      <vt:lpstr>Conclusions and Thoughts</vt:lpstr>
      <vt:lpstr>Thank You for your attention.  Questions or Discussion?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Finn Knudsen</cp:lastModifiedBy>
  <cp:revision>69</cp:revision>
  <dcterms:created xsi:type="dcterms:W3CDTF">2011-04-12T03:07:26Z</dcterms:created>
  <dcterms:modified xsi:type="dcterms:W3CDTF">2011-04-14T05:41:14Z</dcterms:modified>
</cp:coreProperties>
</file>